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47" r:id="rId2"/>
    <p:sldId id="643" r:id="rId3"/>
    <p:sldId id="817" r:id="rId4"/>
    <p:sldId id="776" r:id="rId5"/>
    <p:sldId id="806" r:id="rId6"/>
    <p:sldId id="807" r:id="rId7"/>
    <p:sldId id="808" r:id="rId8"/>
    <p:sldId id="809" r:id="rId9"/>
    <p:sldId id="810" r:id="rId10"/>
    <p:sldId id="811" r:id="rId11"/>
    <p:sldId id="812" r:id="rId12"/>
    <p:sldId id="813" r:id="rId13"/>
    <p:sldId id="814" r:id="rId14"/>
    <p:sldId id="815" r:id="rId15"/>
    <p:sldId id="816" r:id="rId16"/>
    <p:sldId id="818" r:id="rId17"/>
    <p:sldId id="819" r:id="rId18"/>
    <p:sldId id="820" r:id="rId19"/>
    <p:sldId id="821" r:id="rId20"/>
    <p:sldId id="822" r:id="rId21"/>
    <p:sldId id="824" r:id="rId22"/>
    <p:sldId id="777" r:id="rId23"/>
    <p:sldId id="825" r:id="rId24"/>
    <p:sldId id="823" r:id="rId25"/>
    <p:sldId id="827" r:id="rId26"/>
    <p:sldId id="828" r:id="rId27"/>
    <p:sldId id="832" r:id="rId28"/>
    <p:sldId id="826" r:id="rId29"/>
    <p:sldId id="837" r:id="rId30"/>
    <p:sldId id="835" r:id="rId31"/>
    <p:sldId id="836" r:id="rId32"/>
    <p:sldId id="831" r:id="rId33"/>
    <p:sldId id="778" r:id="rId34"/>
    <p:sldId id="779" r:id="rId35"/>
    <p:sldId id="780" r:id="rId36"/>
    <p:sldId id="781" r:id="rId37"/>
    <p:sldId id="782" r:id="rId38"/>
    <p:sldId id="750" r:id="rId39"/>
    <p:sldId id="746" r:id="rId40"/>
    <p:sldId id="747" r:id="rId41"/>
    <p:sldId id="748" r:id="rId42"/>
    <p:sldId id="749" r:id="rId43"/>
    <p:sldId id="841" r:id="rId44"/>
    <p:sldId id="842" r:id="rId45"/>
    <p:sldId id="829" r:id="rId46"/>
    <p:sldId id="833" r:id="rId47"/>
    <p:sldId id="834" r:id="rId48"/>
    <p:sldId id="435"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7469" userDrawn="1">
          <p15:clr>
            <a:srgbClr val="A4A3A4"/>
          </p15:clr>
        </p15:guide>
        <p15:guide id="3" orient="horz" pos="3657" userDrawn="1">
          <p15:clr>
            <a:srgbClr val="A4A3A4"/>
          </p15:clr>
        </p15:guide>
        <p15:guide id="4" orient="horz" pos="1003" userDrawn="1">
          <p15:clr>
            <a:srgbClr val="A4A3A4"/>
          </p15:clr>
        </p15:guide>
        <p15:guide id="5" pos="189" userDrawn="1">
          <p15:clr>
            <a:srgbClr val="A4A3A4"/>
          </p15:clr>
        </p15:guide>
        <p15:guide id="6" pos="574" userDrawn="1">
          <p15:clr>
            <a:srgbClr val="A4A3A4"/>
          </p15:clr>
        </p15:guide>
        <p15:guide id="7" pos="3205" userDrawn="1">
          <p15:clr>
            <a:srgbClr val="A4A3A4"/>
          </p15:clr>
        </p15:guide>
        <p15:guide id="8"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 Л" initials="АЛ" lastIdx="2" clrIdx="0">
    <p:extLst>
      <p:ext uri="{19B8F6BF-5375-455C-9EA6-DF929625EA0E}">
        <p15:presenceInfo xmlns:p15="http://schemas.microsoft.com/office/powerpoint/2012/main" userId="1880660c258d8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1B3"/>
    <a:srgbClr val="BBD8E0"/>
    <a:srgbClr val="D9D9D9"/>
    <a:srgbClr val="F2F2F2"/>
    <a:srgbClr val="21B8D1"/>
    <a:srgbClr val="7031A0"/>
    <a:srgbClr val="0A5CAC"/>
    <a:srgbClr val="4F4F4F"/>
    <a:srgbClr val="2658A4"/>
    <a:srgbClr val="4B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595" autoAdjust="0"/>
  </p:normalViewPr>
  <p:slideViewPr>
    <p:cSldViewPr snapToGrid="0">
      <p:cViewPr varScale="1">
        <p:scale>
          <a:sx n="114" d="100"/>
          <a:sy n="114" d="100"/>
        </p:scale>
        <p:origin x="300" y="114"/>
      </p:cViewPr>
      <p:guideLst>
        <p:guide orient="horz" pos="2727"/>
        <p:guide pos="7469"/>
        <p:guide orient="horz" pos="3657"/>
        <p:guide orient="horz" pos="1003"/>
        <p:guide pos="189"/>
        <p:guide pos="574"/>
        <p:guide pos="3205"/>
        <p:guide orient="horz" pos="39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CB7E6-29DF-4CA5-B3A9-4C0DC409E6CD}" type="doc">
      <dgm:prSet loTypeId="urn:microsoft.com/office/officeart/2005/8/layout/hProcess9" loCatId="process" qsTypeId="urn:microsoft.com/office/officeart/2005/8/quickstyle/simple1" qsCatId="simple" csTypeId="urn:microsoft.com/office/officeart/2005/8/colors/accent1_2" csCatId="accent1" phldr="1"/>
      <dgm:spPr/>
    </dgm:pt>
    <dgm:pt modelId="{4AD1DCF6-3C10-404F-B676-C64FFE21C808}">
      <dgm:prSet phldrT="[Текст]" custT="1"/>
      <dgm:spPr>
        <a:solidFill>
          <a:schemeClr val="accent5">
            <a:lumMod val="50000"/>
          </a:schemeClr>
        </a:solidFill>
      </dgm:spPr>
      <dgm:t>
        <a:bodyPr/>
        <a:lstStyle/>
        <a:p>
          <a:r>
            <a:rPr lang="ru-RU" sz="1200" dirty="0"/>
            <a:t>ФЗ от 02.07.2021 г. N360-ФЗ (Оптимизационный)</a:t>
          </a:r>
        </a:p>
        <a:p>
          <a:r>
            <a:rPr lang="ru-RU" sz="1200" b="1" dirty="0"/>
            <a:t>Действует с 1 января 2022 года</a:t>
          </a:r>
        </a:p>
        <a:p>
          <a:r>
            <a:rPr lang="ru-RU" sz="1000" b="0" dirty="0"/>
            <a:t>(за исключением отдельных положений)</a:t>
          </a:r>
          <a:endParaRPr lang="ru-RU" sz="1000" b="1" dirty="0"/>
        </a:p>
      </dgm:t>
    </dgm:pt>
    <dgm:pt modelId="{4A7A24D1-881A-4D17-B49D-3D89A5F18933}" type="parTrans" cxnId="{D6B0B0ED-39FF-4F70-B6BE-8930471415BF}">
      <dgm:prSet/>
      <dgm:spPr/>
      <dgm:t>
        <a:bodyPr/>
        <a:lstStyle/>
        <a:p>
          <a:endParaRPr lang="ru-RU"/>
        </a:p>
      </dgm:t>
    </dgm:pt>
    <dgm:pt modelId="{00062EDF-6275-43A7-8DA3-72BA81AA798E}" type="sibTrans" cxnId="{D6B0B0ED-39FF-4F70-B6BE-8930471415BF}">
      <dgm:prSet/>
      <dgm:spPr/>
      <dgm:t>
        <a:bodyPr/>
        <a:lstStyle/>
        <a:p>
          <a:endParaRPr lang="ru-RU"/>
        </a:p>
      </dgm:t>
    </dgm:pt>
    <dgm:pt modelId="{34896F84-A96F-4FA4-945E-2334050C7E64}">
      <dgm:prSet phldrT="[Текст]" custT="1"/>
      <dgm:spPr>
        <a:solidFill>
          <a:schemeClr val="accent5">
            <a:lumMod val="50000"/>
          </a:schemeClr>
        </a:solidFill>
      </dgm:spPr>
      <dgm:t>
        <a:bodyPr/>
        <a:lstStyle/>
        <a:p>
          <a:r>
            <a:rPr lang="ru-RU" sz="1200" dirty="0"/>
            <a:t>ФЗ от 08.03.2022 N46-ФЗ (Антикризисный)</a:t>
          </a:r>
        </a:p>
        <a:p>
          <a:r>
            <a:rPr lang="ru-RU" sz="1200" b="1" dirty="0"/>
            <a:t>Действует с 8 марта 2022 года</a:t>
          </a:r>
          <a:endParaRPr lang="ru-RU" sz="1200" b="0" dirty="0"/>
        </a:p>
        <a:p>
          <a:r>
            <a:rPr lang="ru-RU" sz="1000" b="0" dirty="0"/>
            <a:t>(некоторые пункты действуют 2 года со дня публикации)</a:t>
          </a:r>
        </a:p>
      </dgm:t>
    </dgm:pt>
    <dgm:pt modelId="{054C38E4-CF7B-4BB8-8853-93C270D10BB5}" type="parTrans" cxnId="{BF9A44B2-5D4D-4269-963C-F182715BFCCD}">
      <dgm:prSet/>
      <dgm:spPr/>
      <dgm:t>
        <a:bodyPr/>
        <a:lstStyle/>
        <a:p>
          <a:endParaRPr lang="ru-RU"/>
        </a:p>
      </dgm:t>
    </dgm:pt>
    <dgm:pt modelId="{F71C597C-D81D-4A9F-952B-8720CB68D6FC}" type="sibTrans" cxnId="{BF9A44B2-5D4D-4269-963C-F182715BFCCD}">
      <dgm:prSet/>
      <dgm:spPr/>
      <dgm:t>
        <a:bodyPr/>
        <a:lstStyle/>
        <a:p>
          <a:endParaRPr lang="ru-RU"/>
        </a:p>
      </dgm:t>
    </dgm:pt>
    <dgm:pt modelId="{7322B629-0029-4A0D-B2D9-FFB97D3F62AD}">
      <dgm:prSet custT="1"/>
      <dgm:spPr>
        <a:solidFill>
          <a:schemeClr val="accent5">
            <a:lumMod val="50000"/>
          </a:schemeClr>
        </a:solidFill>
      </dgm:spPr>
      <dgm:t>
        <a:bodyPr/>
        <a:lstStyle/>
        <a:p>
          <a:r>
            <a:rPr lang="ru-RU" sz="1200" dirty="0"/>
            <a:t>ФЗ от 16.04.2022 N 109-ФЗ</a:t>
          </a:r>
        </a:p>
        <a:p>
          <a:r>
            <a:rPr lang="ru-RU" sz="1200" dirty="0"/>
            <a:t>(Технический, по независимым гарантиям)</a:t>
          </a:r>
          <a:r>
            <a:rPr lang="ru-RU" sz="1200" b="1" dirty="0"/>
            <a:t> </a:t>
          </a:r>
        </a:p>
        <a:p>
          <a:r>
            <a:rPr lang="ru-RU" sz="1200" b="1" dirty="0"/>
            <a:t>Действует с 1 июля 2022 года </a:t>
          </a:r>
        </a:p>
        <a:p>
          <a:r>
            <a:rPr lang="ru-RU" sz="1000" b="0" dirty="0"/>
            <a:t>(за исключением отдельных положений)</a:t>
          </a:r>
        </a:p>
      </dgm:t>
    </dgm:pt>
    <dgm:pt modelId="{DFE687D4-2148-4D83-BACC-D6F2CD5FF813}" type="parTrans" cxnId="{79A75039-AA13-4343-AFE6-6219083CE092}">
      <dgm:prSet/>
      <dgm:spPr/>
      <dgm:t>
        <a:bodyPr/>
        <a:lstStyle/>
        <a:p>
          <a:endParaRPr lang="ru-RU"/>
        </a:p>
      </dgm:t>
    </dgm:pt>
    <dgm:pt modelId="{5C34EC77-81AD-464A-B9B7-D0C5F40B77EF}" type="sibTrans" cxnId="{79A75039-AA13-4343-AFE6-6219083CE092}">
      <dgm:prSet/>
      <dgm:spPr/>
      <dgm:t>
        <a:bodyPr/>
        <a:lstStyle/>
        <a:p>
          <a:endParaRPr lang="ru-RU"/>
        </a:p>
      </dgm:t>
    </dgm:pt>
    <dgm:pt modelId="{194D3EB4-96D3-4A3A-90D9-2BA34C72B662}">
      <dgm:prSet custT="1"/>
      <dgm:spPr>
        <a:solidFill>
          <a:schemeClr val="accent5">
            <a:lumMod val="50000"/>
          </a:schemeClr>
        </a:solidFill>
      </dgm:spPr>
      <dgm:t>
        <a:bodyPr/>
        <a:lstStyle/>
        <a:p>
          <a:r>
            <a:rPr lang="ru-RU" sz="1200" b="0" dirty="0"/>
            <a:t>ФЗ от 16.04.2022 N104-ФЗ </a:t>
          </a:r>
          <a:r>
            <a:rPr lang="ru-RU" sz="1200" dirty="0"/>
            <a:t>(Антикризисный)</a:t>
          </a:r>
          <a:r>
            <a:rPr lang="ru-RU" sz="1200" b="1" dirty="0"/>
            <a:t> </a:t>
          </a:r>
        </a:p>
        <a:p>
          <a:r>
            <a:rPr lang="ru-RU" sz="1200" b="1" dirty="0"/>
            <a:t>Действует с 16 апреля 2022 года </a:t>
          </a:r>
        </a:p>
        <a:p>
          <a:r>
            <a:rPr lang="ru-RU" sz="1050" b="0" dirty="0"/>
            <a:t>(за исключением отдельных положений)</a:t>
          </a:r>
        </a:p>
      </dgm:t>
    </dgm:pt>
    <dgm:pt modelId="{AF506445-D206-475D-AB63-17D387F294D2}" type="parTrans" cxnId="{5353E244-FE29-49AA-B4E1-319132052A52}">
      <dgm:prSet/>
      <dgm:spPr/>
      <dgm:t>
        <a:bodyPr/>
        <a:lstStyle/>
        <a:p>
          <a:endParaRPr lang="ru-RU"/>
        </a:p>
      </dgm:t>
    </dgm:pt>
    <dgm:pt modelId="{D3D4006C-DFAB-45AE-926B-D568421FC960}" type="sibTrans" cxnId="{5353E244-FE29-49AA-B4E1-319132052A52}">
      <dgm:prSet/>
      <dgm:spPr/>
      <dgm:t>
        <a:bodyPr/>
        <a:lstStyle/>
        <a:p>
          <a:endParaRPr lang="ru-RU"/>
        </a:p>
      </dgm:t>
    </dgm:pt>
    <dgm:pt modelId="{7709A0B9-F5CD-43B1-A8F6-7773D5742145}">
      <dgm:prSet custT="1"/>
      <dgm:spPr>
        <a:solidFill>
          <a:schemeClr val="accent5">
            <a:lumMod val="50000"/>
          </a:schemeClr>
        </a:solidFill>
      </dgm:spPr>
      <dgm:t>
        <a:bodyPr/>
        <a:lstStyle/>
        <a:p>
          <a:r>
            <a:rPr lang="ru-RU" sz="1200" dirty="0"/>
            <a:t>ФЗ от 11.06.2022 N 160-ФЗ</a:t>
          </a:r>
        </a:p>
        <a:p>
          <a:r>
            <a:rPr lang="ru-RU" sz="1200" dirty="0"/>
            <a:t>(Технический, по комиссиям и заинтересованным лицам)</a:t>
          </a:r>
          <a:r>
            <a:rPr lang="ru-RU" sz="1200" b="1" dirty="0"/>
            <a:t> </a:t>
          </a:r>
        </a:p>
        <a:p>
          <a:r>
            <a:rPr lang="ru-RU" sz="1200" b="1" dirty="0"/>
            <a:t>Действует с 1 июля 2022 года </a:t>
          </a:r>
        </a:p>
        <a:p>
          <a:r>
            <a:rPr lang="ru-RU" sz="1000" b="0" dirty="0"/>
            <a:t>(за исключением отдельных положений)</a:t>
          </a:r>
        </a:p>
      </dgm:t>
    </dgm:pt>
    <dgm:pt modelId="{733BB9F8-E4E4-4674-BAB2-528C86B89B22}" type="parTrans" cxnId="{D284C0EC-DE20-495C-A77B-378E2911A83E}">
      <dgm:prSet/>
      <dgm:spPr/>
      <dgm:t>
        <a:bodyPr/>
        <a:lstStyle/>
        <a:p>
          <a:endParaRPr lang="ru-RU"/>
        </a:p>
      </dgm:t>
    </dgm:pt>
    <dgm:pt modelId="{5B36B3CF-B7B6-45D7-8F8B-FD49135422FA}" type="sibTrans" cxnId="{D284C0EC-DE20-495C-A77B-378E2911A83E}">
      <dgm:prSet/>
      <dgm:spPr/>
      <dgm:t>
        <a:bodyPr/>
        <a:lstStyle/>
        <a:p>
          <a:endParaRPr lang="ru-RU"/>
        </a:p>
      </dgm:t>
    </dgm:pt>
    <dgm:pt modelId="{F9CA5368-4E4A-49E9-8E94-3A19C95FEFFB}">
      <dgm:prSet custT="1"/>
      <dgm:spPr>
        <a:solidFill>
          <a:schemeClr val="accent5">
            <a:lumMod val="50000"/>
          </a:schemeClr>
        </a:solidFill>
      </dgm:spPr>
      <dgm:t>
        <a:bodyPr/>
        <a:lstStyle/>
        <a:p>
          <a:r>
            <a:rPr lang="ru-RU" sz="1200" dirty="0"/>
            <a:t>ФЗ от 28.06.2022 N 231-ФЗ</a:t>
          </a:r>
        </a:p>
        <a:p>
          <a:r>
            <a:rPr lang="ru-RU" sz="1200" dirty="0"/>
            <a:t>(Технический, по контрактам с встречными </a:t>
          </a:r>
          <a:r>
            <a:rPr lang="ru-RU" sz="1200" dirty="0" err="1"/>
            <a:t>инвестобязательствами</a:t>
          </a:r>
          <a:r>
            <a:rPr lang="ru-RU" sz="1200" dirty="0"/>
            <a:t>)</a:t>
          </a:r>
          <a:r>
            <a:rPr lang="ru-RU" sz="1200" b="1" dirty="0"/>
            <a:t> </a:t>
          </a:r>
        </a:p>
        <a:p>
          <a:r>
            <a:rPr lang="ru-RU" sz="1200" b="1" dirty="0"/>
            <a:t>Действует с 9 июля 2022 года </a:t>
          </a:r>
        </a:p>
        <a:p>
          <a:r>
            <a:rPr lang="ru-RU" sz="1000" b="0" dirty="0"/>
            <a:t>(за исключением отдельных положений)</a:t>
          </a:r>
        </a:p>
      </dgm:t>
    </dgm:pt>
    <dgm:pt modelId="{C533AA1B-B43B-4267-888A-054461AF5CE2}" type="parTrans" cxnId="{D4A08849-6DBB-4E33-B887-B361124D37BF}">
      <dgm:prSet/>
      <dgm:spPr/>
      <dgm:t>
        <a:bodyPr/>
        <a:lstStyle/>
        <a:p>
          <a:endParaRPr lang="ru-RU"/>
        </a:p>
      </dgm:t>
    </dgm:pt>
    <dgm:pt modelId="{3558B96D-95F1-4462-838D-03124191C9B1}" type="sibTrans" cxnId="{D4A08849-6DBB-4E33-B887-B361124D37BF}">
      <dgm:prSet/>
      <dgm:spPr/>
      <dgm:t>
        <a:bodyPr/>
        <a:lstStyle/>
        <a:p>
          <a:endParaRPr lang="ru-RU"/>
        </a:p>
      </dgm:t>
    </dgm:pt>
    <dgm:pt modelId="{FA2187A6-B618-4220-B35A-43449EB768E4}" type="pres">
      <dgm:prSet presAssocID="{04ACB7E6-29DF-4CA5-B3A9-4C0DC409E6CD}" presName="CompostProcess" presStyleCnt="0">
        <dgm:presLayoutVars>
          <dgm:dir/>
          <dgm:resizeHandles val="exact"/>
        </dgm:presLayoutVars>
      </dgm:prSet>
      <dgm:spPr/>
    </dgm:pt>
    <dgm:pt modelId="{D51496B7-994B-4412-8391-03512995204C}" type="pres">
      <dgm:prSet presAssocID="{04ACB7E6-29DF-4CA5-B3A9-4C0DC409E6CD}" presName="arrow" presStyleLbl="bgShp" presStyleIdx="0" presStyleCnt="1" custScaleX="117647" custLinFactNeighborX="0" custLinFactNeighborY="-7237"/>
      <dgm:spPr>
        <a:solidFill>
          <a:schemeClr val="accent5">
            <a:lumMod val="75000"/>
          </a:schemeClr>
        </a:solidFill>
        <a:effectLst>
          <a:outerShdw blurRad="50800" dist="38100" dir="2700000" algn="tl" rotWithShape="0">
            <a:prstClr val="black">
              <a:alpha val="40000"/>
            </a:prstClr>
          </a:outerShdw>
        </a:effectLst>
      </dgm:spPr>
    </dgm:pt>
    <dgm:pt modelId="{88A51460-22AF-4EC5-9BB6-A17546977D82}" type="pres">
      <dgm:prSet presAssocID="{04ACB7E6-29DF-4CA5-B3A9-4C0DC409E6CD}" presName="linearProcess" presStyleCnt="0"/>
      <dgm:spPr/>
    </dgm:pt>
    <dgm:pt modelId="{86362D7D-6C32-4903-A6C9-16B3AEE40DEE}" type="pres">
      <dgm:prSet presAssocID="{4AD1DCF6-3C10-404F-B676-C64FFE21C808}" presName="textNode" presStyleLbl="node1" presStyleIdx="0" presStyleCnt="6" custScaleX="103815">
        <dgm:presLayoutVars>
          <dgm:bulletEnabled val="1"/>
        </dgm:presLayoutVars>
      </dgm:prSet>
      <dgm:spPr/>
    </dgm:pt>
    <dgm:pt modelId="{7DAA36DA-CE92-42D0-B0C6-8D76B1D81432}" type="pres">
      <dgm:prSet presAssocID="{00062EDF-6275-43A7-8DA3-72BA81AA798E}" presName="sibTrans" presStyleCnt="0"/>
      <dgm:spPr/>
    </dgm:pt>
    <dgm:pt modelId="{BF047BB4-189E-48EF-A3C3-F6E956F61728}" type="pres">
      <dgm:prSet presAssocID="{34896F84-A96F-4FA4-945E-2334050C7E64}" presName="textNode" presStyleLbl="node1" presStyleIdx="1" presStyleCnt="6">
        <dgm:presLayoutVars>
          <dgm:bulletEnabled val="1"/>
        </dgm:presLayoutVars>
      </dgm:prSet>
      <dgm:spPr/>
    </dgm:pt>
    <dgm:pt modelId="{4E6AF5F4-D673-4B54-AFC4-2433A8D0E44B}" type="pres">
      <dgm:prSet presAssocID="{F71C597C-D81D-4A9F-952B-8720CB68D6FC}" presName="sibTrans" presStyleCnt="0"/>
      <dgm:spPr/>
    </dgm:pt>
    <dgm:pt modelId="{D05D933D-F987-4F4F-AD30-B16D054F566A}" type="pres">
      <dgm:prSet presAssocID="{194D3EB4-96D3-4A3A-90D9-2BA34C72B662}" presName="textNode" presStyleLbl="node1" presStyleIdx="2" presStyleCnt="6">
        <dgm:presLayoutVars>
          <dgm:bulletEnabled val="1"/>
        </dgm:presLayoutVars>
      </dgm:prSet>
      <dgm:spPr/>
    </dgm:pt>
    <dgm:pt modelId="{2AF4F100-C6FC-4423-9CDF-6AACC1E402ED}" type="pres">
      <dgm:prSet presAssocID="{D3D4006C-DFAB-45AE-926B-D568421FC960}" presName="sibTrans" presStyleCnt="0"/>
      <dgm:spPr/>
    </dgm:pt>
    <dgm:pt modelId="{0229A0A3-9501-4BE6-B3CD-171BC5BF9143}" type="pres">
      <dgm:prSet presAssocID="{7322B629-0029-4A0D-B2D9-FFB97D3F62AD}" presName="textNode" presStyleLbl="node1" presStyleIdx="3" presStyleCnt="6">
        <dgm:presLayoutVars>
          <dgm:bulletEnabled val="1"/>
        </dgm:presLayoutVars>
      </dgm:prSet>
      <dgm:spPr/>
    </dgm:pt>
    <dgm:pt modelId="{F5EE2D95-2C4A-4A9D-BBA1-E5814ACEF01F}" type="pres">
      <dgm:prSet presAssocID="{5C34EC77-81AD-464A-B9B7-D0C5F40B77EF}" presName="sibTrans" presStyleCnt="0"/>
      <dgm:spPr/>
    </dgm:pt>
    <dgm:pt modelId="{EFA63CE7-5015-4CA5-BC8A-D3B11644C0BA}" type="pres">
      <dgm:prSet presAssocID="{7709A0B9-F5CD-43B1-A8F6-7773D5742145}" presName="textNode" presStyleLbl="node1" presStyleIdx="4" presStyleCnt="6">
        <dgm:presLayoutVars>
          <dgm:bulletEnabled val="1"/>
        </dgm:presLayoutVars>
      </dgm:prSet>
      <dgm:spPr/>
    </dgm:pt>
    <dgm:pt modelId="{11DFCD79-63C2-498C-938C-9B1CEFBCB812}" type="pres">
      <dgm:prSet presAssocID="{5B36B3CF-B7B6-45D7-8F8B-FD49135422FA}" presName="sibTrans" presStyleCnt="0"/>
      <dgm:spPr/>
    </dgm:pt>
    <dgm:pt modelId="{92854884-482E-429A-B0D2-F714BAF2B630}" type="pres">
      <dgm:prSet presAssocID="{F9CA5368-4E4A-49E9-8E94-3A19C95FEFFB}" presName="textNode" presStyleLbl="node1" presStyleIdx="5" presStyleCnt="6">
        <dgm:presLayoutVars>
          <dgm:bulletEnabled val="1"/>
        </dgm:presLayoutVars>
      </dgm:prSet>
      <dgm:spPr/>
    </dgm:pt>
  </dgm:ptLst>
  <dgm:cxnLst>
    <dgm:cxn modelId="{8488E82A-4B5D-4D9C-9599-F1D518F7CD36}" type="presOf" srcId="{7322B629-0029-4A0D-B2D9-FFB97D3F62AD}" destId="{0229A0A3-9501-4BE6-B3CD-171BC5BF9143}" srcOrd="0" destOrd="0" presId="urn:microsoft.com/office/officeart/2005/8/layout/hProcess9"/>
    <dgm:cxn modelId="{79A75039-AA13-4343-AFE6-6219083CE092}" srcId="{04ACB7E6-29DF-4CA5-B3A9-4C0DC409E6CD}" destId="{7322B629-0029-4A0D-B2D9-FFB97D3F62AD}" srcOrd="3" destOrd="0" parTransId="{DFE687D4-2148-4D83-BACC-D6F2CD5FF813}" sibTransId="{5C34EC77-81AD-464A-B9B7-D0C5F40B77EF}"/>
    <dgm:cxn modelId="{5353E244-FE29-49AA-B4E1-319132052A52}" srcId="{04ACB7E6-29DF-4CA5-B3A9-4C0DC409E6CD}" destId="{194D3EB4-96D3-4A3A-90D9-2BA34C72B662}" srcOrd="2" destOrd="0" parTransId="{AF506445-D206-475D-AB63-17D387F294D2}" sibTransId="{D3D4006C-DFAB-45AE-926B-D568421FC960}"/>
    <dgm:cxn modelId="{BDF23869-F675-43B7-92FB-4AAA8F77286A}" type="presOf" srcId="{F9CA5368-4E4A-49E9-8E94-3A19C95FEFFB}" destId="{92854884-482E-429A-B0D2-F714BAF2B630}" srcOrd="0" destOrd="0" presId="urn:microsoft.com/office/officeart/2005/8/layout/hProcess9"/>
    <dgm:cxn modelId="{D4A08849-6DBB-4E33-B887-B361124D37BF}" srcId="{04ACB7E6-29DF-4CA5-B3A9-4C0DC409E6CD}" destId="{F9CA5368-4E4A-49E9-8E94-3A19C95FEFFB}" srcOrd="5" destOrd="0" parTransId="{C533AA1B-B43B-4267-888A-054461AF5CE2}" sibTransId="{3558B96D-95F1-4462-838D-03124191C9B1}"/>
    <dgm:cxn modelId="{39F3A956-77C2-4AF4-9891-A78F4325FC50}" type="presOf" srcId="{4AD1DCF6-3C10-404F-B676-C64FFE21C808}" destId="{86362D7D-6C32-4903-A6C9-16B3AEE40DEE}" srcOrd="0" destOrd="0" presId="urn:microsoft.com/office/officeart/2005/8/layout/hProcess9"/>
    <dgm:cxn modelId="{DE5F547C-491A-480A-BC8B-422C2B8DB086}" type="presOf" srcId="{34896F84-A96F-4FA4-945E-2334050C7E64}" destId="{BF047BB4-189E-48EF-A3C3-F6E956F61728}" srcOrd="0" destOrd="0" presId="urn:microsoft.com/office/officeart/2005/8/layout/hProcess9"/>
    <dgm:cxn modelId="{B368D09F-266A-47D1-975B-FE528D1F572B}" type="presOf" srcId="{04ACB7E6-29DF-4CA5-B3A9-4C0DC409E6CD}" destId="{FA2187A6-B618-4220-B35A-43449EB768E4}" srcOrd="0" destOrd="0" presId="urn:microsoft.com/office/officeart/2005/8/layout/hProcess9"/>
    <dgm:cxn modelId="{BF9A44B2-5D4D-4269-963C-F182715BFCCD}" srcId="{04ACB7E6-29DF-4CA5-B3A9-4C0DC409E6CD}" destId="{34896F84-A96F-4FA4-945E-2334050C7E64}" srcOrd="1" destOrd="0" parTransId="{054C38E4-CF7B-4BB8-8853-93C270D10BB5}" sibTransId="{F71C597C-D81D-4A9F-952B-8720CB68D6FC}"/>
    <dgm:cxn modelId="{7AF092D3-46A9-4C27-9463-89669F67EF0B}" type="presOf" srcId="{7709A0B9-F5CD-43B1-A8F6-7773D5742145}" destId="{EFA63CE7-5015-4CA5-BC8A-D3B11644C0BA}" srcOrd="0" destOrd="0" presId="urn:microsoft.com/office/officeart/2005/8/layout/hProcess9"/>
    <dgm:cxn modelId="{D284C0EC-DE20-495C-A77B-378E2911A83E}" srcId="{04ACB7E6-29DF-4CA5-B3A9-4C0DC409E6CD}" destId="{7709A0B9-F5CD-43B1-A8F6-7773D5742145}" srcOrd="4" destOrd="0" parTransId="{733BB9F8-E4E4-4674-BAB2-528C86B89B22}" sibTransId="{5B36B3CF-B7B6-45D7-8F8B-FD49135422FA}"/>
    <dgm:cxn modelId="{D6B0B0ED-39FF-4F70-B6BE-8930471415BF}" srcId="{04ACB7E6-29DF-4CA5-B3A9-4C0DC409E6CD}" destId="{4AD1DCF6-3C10-404F-B676-C64FFE21C808}" srcOrd="0" destOrd="0" parTransId="{4A7A24D1-881A-4D17-B49D-3D89A5F18933}" sibTransId="{00062EDF-6275-43A7-8DA3-72BA81AA798E}"/>
    <dgm:cxn modelId="{6576E1F4-2AAD-4314-B6A5-D0BDD732F5FD}" type="presOf" srcId="{194D3EB4-96D3-4A3A-90D9-2BA34C72B662}" destId="{D05D933D-F987-4F4F-AD30-B16D054F566A}" srcOrd="0" destOrd="0" presId="urn:microsoft.com/office/officeart/2005/8/layout/hProcess9"/>
    <dgm:cxn modelId="{088FF73B-7CAA-4288-A17B-D23A79641BD1}" type="presParOf" srcId="{FA2187A6-B618-4220-B35A-43449EB768E4}" destId="{D51496B7-994B-4412-8391-03512995204C}" srcOrd="0" destOrd="0" presId="urn:microsoft.com/office/officeart/2005/8/layout/hProcess9"/>
    <dgm:cxn modelId="{9C758EAC-E429-49AD-988A-7403CA1D06AF}" type="presParOf" srcId="{FA2187A6-B618-4220-B35A-43449EB768E4}" destId="{88A51460-22AF-4EC5-9BB6-A17546977D82}" srcOrd="1" destOrd="0" presId="urn:microsoft.com/office/officeart/2005/8/layout/hProcess9"/>
    <dgm:cxn modelId="{C284D970-39E4-42E3-A290-A6873F553FBA}" type="presParOf" srcId="{88A51460-22AF-4EC5-9BB6-A17546977D82}" destId="{86362D7D-6C32-4903-A6C9-16B3AEE40DEE}" srcOrd="0" destOrd="0" presId="urn:microsoft.com/office/officeart/2005/8/layout/hProcess9"/>
    <dgm:cxn modelId="{4DB4518B-2680-4381-859E-C0E85B61EE77}" type="presParOf" srcId="{88A51460-22AF-4EC5-9BB6-A17546977D82}" destId="{7DAA36DA-CE92-42D0-B0C6-8D76B1D81432}" srcOrd="1" destOrd="0" presId="urn:microsoft.com/office/officeart/2005/8/layout/hProcess9"/>
    <dgm:cxn modelId="{E01FF31B-23DD-4066-95AA-927C3F6F6012}" type="presParOf" srcId="{88A51460-22AF-4EC5-9BB6-A17546977D82}" destId="{BF047BB4-189E-48EF-A3C3-F6E956F61728}" srcOrd="2" destOrd="0" presId="urn:microsoft.com/office/officeart/2005/8/layout/hProcess9"/>
    <dgm:cxn modelId="{5C6D7ED3-5B5B-4429-833C-278B3DCE51A8}" type="presParOf" srcId="{88A51460-22AF-4EC5-9BB6-A17546977D82}" destId="{4E6AF5F4-D673-4B54-AFC4-2433A8D0E44B}" srcOrd="3" destOrd="0" presId="urn:microsoft.com/office/officeart/2005/8/layout/hProcess9"/>
    <dgm:cxn modelId="{F61B5C15-756A-43F1-A820-DA37496205D6}" type="presParOf" srcId="{88A51460-22AF-4EC5-9BB6-A17546977D82}" destId="{D05D933D-F987-4F4F-AD30-B16D054F566A}" srcOrd="4" destOrd="0" presId="urn:microsoft.com/office/officeart/2005/8/layout/hProcess9"/>
    <dgm:cxn modelId="{ED189A57-91A7-4D61-B329-ECE5A0EA7E2C}" type="presParOf" srcId="{88A51460-22AF-4EC5-9BB6-A17546977D82}" destId="{2AF4F100-C6FC-4423-9CDF-6AACC1E402ED}" srcOrd="5" destOrd="0" presId="urn:microsoft.com/office/officeart/2005/8/layout/hProcess9"/>
    <dgm:cxn modelId="{6D210ABF-9AB0-413A-9C25-65BB4285F416}" type="presParOf" srcId="{88A51460-22AF-4EC5-9BB6-A17546977D82}" destId="{0229A0A3-9501-4BE6-B3CD-171BC5BF9143}" srcOrd="6" destOrd="0" presId="urn:microsoft.com/office/officeart/2005/8/layout/hProcess9"/>
    <dgm:cxn modelId="{E957DD33-F67D-4815-8B0F-D52F328BA552}" type="presParOf" srcId="{88A51460-22AF-4EC5-9BB6-A17546977D82}" destId="{F5EE2D95-2C4A-4A9D-BBA1-E5814ACEF01F}" srcOrd="7" destOrd="0" presId="urn:microsoft.com/office/officeart/2005/8/layout/hProcess9"/>
    <dgm:cxn modelId="{A21AFB73-6EA8-4EA9-A08A-AE018C7252A2}" type="presParOf" srcId="{88A51460-22AF-4EC5-9BB6-A17546977D82}" destId="{EFA63CE7-5015-4CA5-BC8A-D3B11644C0BA}" srcOrd="8" destOrd="0" presId="urn:microsoft.com/office/officeart/2005/8/layout/hProcess9"/>
    <dgm:cxn modelId="{37D47A16-8CE8-4430-AFB0-9A8C0B76EEBB}" type="presParOf" srcId="{88A51460-22AF-4EC5-9BB6-A17546977D82}" destId="{11DFCD79-63C2-498C-938C-9B1CEFBCB812}" srcOrd="9" destOrd="0" presId="urn:microsoft.com/office/officeart/2005/8/layout/hProcess9"/>
    <dgm:cxn modelId="{9F40117D-7D54-4985-963D-9648FC46E10F}" type="presParOf" srcId="{88A51460-22AF-4EC5-9BB6-A17546977D82}" destId="{92854884-482E-429A-B0D2-F714BAF2B630}"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496B7-994B-4412-8391-03512995204C}">
      <dsp:nvSpPr>
        <dsp:cNvPr id="0" name=""/>
        <dsp:cNvSpPr/>
      </dsp:nvSpPr>
      <dsp:spPr>
        <a:xfrm>
          <a:off x="2" y="0"/>
          <a:ext cx="11222614" cy="5418667"/>
        </a:xfrm>
        <a:prstGeom prst="rightArrow">
          <a:avLst/>
        </a:prstGeom>
        <a:solidFill>
          <a:schemeClr val="accent5">
            <a:lumMod val="7500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86362D7D-6C32-4903-A6C9-16B3AEE40DEE}">
      <dsp:nvSpPr>
        <dsp:cNvPr id="0" name=""/>
        <dsp:cNvSpPr/>
      </dsp:nvSpPr>
      <dsp:spPr>
        <a:xfrm>
          <a:off x="2699" y="1625600"/>
          <a:ext cx="1694708"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ФЗ от 02.07.2021 г. N360-ФЗ (Оптимизационный)</a:t>
          </a:r>
        </a:p>
        <a:p>
          <a:pPr marL="0" lvl="0" indent="0" algn="ctr" defTabSz="533400">
            <a:lnSpc>
              <a:spcPct val="90000"/>
            </a:lnSpc>
            <a:spcBef>
              <a:spcPct val="0"/>
            </a:spcBef>
            <a:spcAft>
              <a:spcPct val="35000"/>
            </a:spcAft>
            <a:buNone/>
          </a:pPr>
          <a:r>
            <a:rPr lang="ru-RU" sz="1200" b="1" kern="1200" dirty="0"/>
            <a:t>Действует с 1 января 2022 года</a:t>
          </a:r>
        </a:p>
        <a:p>
          <a:pPr marL="0" lvl="0" indent="0" algn="ctr" defTabSz="533400">
            <a:lnSpc>
              <a:spcPct val="90000"/>
            </a:lnSpc>
            <a:spcBef>
              <a:spcPct val="0"/>
            </a:spcBef>
            <a:spcAft>
              <a:spcPct val="35000"/>
            </a:spcAft>
            <a:buNone/>
          </a:pPr>
          <a:r>
            <a:rPr lang="ru-RU" sz="1000" b="0" kern="1200" dirty="0"/>
            <a:t>(за исключением отдельных положений)</a:t>
          </a:r>
          <a:endParaRPr lang="ru-RU" sz="1000" b="1" kern="1200" dirty="0"/>
        </a:p>
      </dsp:txBody>
      <dsp:txXfrm>
        <a:off x="85428" y="1708329"/>
        <a:ext cx="1529250" cy="2002008"/>
      </dsp:txXfrm>
    </dsp:sp>
    <dsp:sp modelId="{BF047BB4-189E-48EF-A3C3-F6E956F61728}">
      <dsp:nvSpPr>
        <dsp:cNvPr id="0" name=""/>
        <dsp:cNvSpPr/>
      </dsp:nvSpPr>
      <dsp:spPr>
        <a:xfrm>
          <a:off x="1969479"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ФЗ от 08.03.2022 N46-ФЗ (Антикризисный)</a:t>
          </a:r>
        </a:p>
        <a:p>
          <a:pPr marL="0" lvl="0" indent="0" algn="ctr" defTabSz="533400">
            <a:lnSpc>
              <a:spcPct val="90000"/>
            </a:lnSpc>
            <a:spcBef>
              <a:spcPct val="0"/>
            </a:spcBef>
            <a:spcAft>
              <a:spcPct val="35000"/>
            </a:spcAft>
            <a:buNone/>
          </a:pPr>
          <a:r>
            <a:rPr lang="ru-RU" sz="1200" b="1" kern="1200" dirty="0"/>
            <a:t>Действует с 8 марта 2022 года</a:t>
          </a:r>
          <a:endParaRPr lang="ru-RU" sz="1200" b="0" kern="1200" dirty="0"/>
        </a:p>
        <a:p>
          <a:pPr marL="0" lvl="0" indent="0" algn="ctr" defTabSz="533400">
            <a:lnSpc>
              <a:spcPct val="90000"/>
            </a:lnSpc>
            <a:spcBef>
              <a:spcPct val="0"/>
            </a:spcBef>
            <a:spcAft>
              <a:spcPct val="35000"/>
            </a:spcAft>
            <a:buNone/>
          </a:pPr>
          <a:r>
            <a:rPr lang="ru-RU" sz="1000" b="0" kern="1200" dirty="0"/>
            <a:t>(некоторые пункты действуют 2 года со дня публикации)</a:t>
          </a:r>
        </a:p>
      </dsp:txBody>
      <dsp:txXfrm>
        <a:off x="2049168" y="1705289"/>
        <a:ext cx="1473052" cy="2008088"/>
      </dsp:txXfrm>
    </dsp:sp>
    <dsp:sp modelId="{D05D933D-F987-4F4F-AD30-B16D054F566A}">
      <dsp:nvSpPr>
        <dsp:cNvPr id="0" name=""/>
        <dsp:cNvSpPr/>
      </dsp:nvSpPr>
      <dsp:spPr>
        <a:xfrm>
          <a:off x="3873981"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0" kern="1200" dirty="0"/>
            <a:t>ФЗ от 16.04.2022 N104-ФЗ </a:t>
          </a:r>
          <a:r>
            <a:rPr lang="ru-RU" sz="1200" kern="1200" dirty="0"/>
            <a:t>(Антикризисный)</a:t>
          </a:r>
          <a:r>
            <a:rPr lang="ru-RU" sz="1200" b="1" kern="1200" dirty="0"/>
            <a:t> </a:t>
          </a:r>
        </a:p>
        <a:p>
          <a:pPr marL="0" lvl="0" indent="0" algn="ctr" defTabSz="533400">
            <a:lnSpc>
              <a:spcPct val="90000"/>
            </a:lnSpc>
            <a:spcBef>
              <a:spcPct val="0"/>
            </a:spcBef>
            <a:spcAft>
              <a:spcPct val="35000"/>
            </a:spcAft>
            <a:buNone/>
          </a:pPr>
          <a:r>
            <a:rPr lang="ru-RU" sz="1200" b="1" kern="1200" dirty="0"/>
            <a:t>Действует с 16 апреля 2022 года </a:t>
          </a:r>
        </a:p>
        <a:p>
          <a:pPr marL="0" lvl="0" indent="0" algn="ctr" defTabSz="533400">
            <a:lnSpc>
              <a:spcPct val="90000"/>
            </a:lnSpc>
            <a:spcBef>
              <a:spcPct val="0"/>
            </a:spcBef>
            <a:spcAft>
              <a:spcPct val="35000"/>
            </a:spcAft>
            <a:buNone/>
          </a:pPr>
          <a:r>
            <a:rPr lang="ru-RU" sz="1050" b="0" kern="1200" dirty="0"/>
            <a:t>(за исключением отдельных положений)</a:t>
          </a:r>
        </a:p>
      </dsp:txBody>
      <dsp:txXfrm>
        <a:off x="3953670" y="1705289"/>
        <a:ext cx="1473052" cy="2008088"/>
      </dsp:txXfrm>
    </dsp:sp>
    <dsp:sp modelId="{0229A0A3-9501-4BE6-B3CD-171BC5BF9143}">
      <dsp:nvSpPr>
        <dsp:cNvPr id="0" name=""/>
        <dsp:cNvSpPr/>
      </dsp:nvSpPr>
      <dsp:spPr>
        <a:xfrm>
          <a:off x="5778484"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ФЗ от 16.04.2022 N 109-ФЗ</a:t>
          </a:r>
        </a:p>
        <a:p>
          <a:pPr marL="0" lvl="0" indent="0" algn="ctr" defTabSz="533400">
            <a:lnSpc>
              <a:spcPct val="90000"/>
            </a:lnSpc>
            <a:spcBef>
              <a:spcPct val="0"/>
            </a:spcBef>
            <a:spcAft>
              <a:spcPct val="35000"/>
            </a:spcAft>
            <a:buNone/>
          </a:pPr>
          <a:r>
            <a:rPr lang="ru-RU" sz="1200" kern="1200" dirty="0"/>
            <a:t>(Технический, по независимым гарантиям)</a:t>
          </a:r>
          <a:r>
            <a:rPr lang="ru-RU" sz="1200" b="1" kern="1200" dirty="0"/>
            <a:t> </a:t>
          </a:r>
        </a:p>
        <a:p>
          <a:pPr marL="0" lvl="0" indent="0" algn="ctr" defTabSz="533400">
            <a:lnSpc>
              <a:spcPct val="90000"/>
            </a:lnSpc>
            <a:spcBef>
              <a:spcPct val="0"/>
            </a:spcBef>
            <a:spcAft>
              <a:spcPct val="35000"/>
            </a:spcAft>
            <a:buNone/>
          </a:pPr>
          <a:r>
            <a:rPr lang="ru-RU" sz="1200" b="1" kern="1200" dirty="0"/>
            <a:t>Действует с 1 июля 2022 года </a:t>
          </a:r>
        </a:p>
        <a:p>
          <a:pPr marL="0" lvl="0" indent="0" algn="ctr" defTabSz="533400">
            <a:lnSpc>
              <a:spcPct val="90000"/>
            </a:lnSpc>
            <a:spcBef>
              <a:spcPct val="0"/>
            </a:spcBef>
            <a:spcAft>
              <a:spcPct val="35000"/>
            </a:spcAft>
            <a:buNone/>
          </a:pPr>
          <a:r>
            <a:rPr lang="ru-RU" sz="1000" b="0" kern="1200" dirty="0"/>
            <a:t>(за исключением отдельных положений)</a:t>
          </a:r>
        </a:p>
      </dsp:txBody>
      <dsp:txXfrm>
        <a:off x="5858173" y="1705289"/>
        <a:ext cx="1473052" cy="2008088"/>
      </dsp:txXfrm>
    </dsp:sp>
    <dsp:sp modelId="{EFA63CE7-5015-4CA5-BC8A-D3B11644C0BA}">
      <dsp:nvSpPr>
        <dsp:cNvPr id="0" name=""/>
        <dsp:cNvSpPr/>
      </dsp:nvSpPr>
      <dsp:spPr>
        <a:xfrm>
          <a:off x="7682987"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ФЗ от 11.06.2022 N 160-ФЗ</a:t>
          </a:r>
        </a:p>
        <a:p>
          <a:pPr marL="0" lvl="0" indent="0" algn="ctr" defTabSz="533400">
            <a:lnSpc>
              <a:spcPct val="90000"/>
            </a:lnSpc>
            <a:spcBef>
              <a:spcPct val="0"/>
            </a:spcBef>
            <a:spcAft>
              <a:spcPct val="35000"/>
            </a:spcAft>
            <a:buNone/>
          </a:pPr>
          <a:r>
            <a:rPr lang="ru-RU" sz="1200" kern="1200" dirty="0"/>
            <a:t>(Технический, по комиссиям и заинтересованным лицам)</a:t>
          </a:r>
          <a:r>
            <a:rPr lang="ru-RU" sz="1200" b="1" kern="1200" dirty="0"/>
            <a:t> </a:t>
          </a:r>
        </a:p>
        <a:p>
          <a:pPr marL="0" lvl="0" indent="0" algn="ctr" defTabSz="533400">
            <a:lnSpc>
              <a:spcPct val="90000"/>
            </a:lnSpc>
            <a:spcBef>
              <a:spcPct val="0"/>
            </a:spcBef>
            <a:spcAft>
              <a:spcPct val="35000"/>
            </a:spcAft>
            <a:buNone/>
          </a:pPr>
          <a:r>
            <a:rPr lang="ru-RU" sz="1200" b="1" kern="1200" dirty="0"/>
            <a:t>Действует с 1 июля 2022 года </a:t>
          </a:r>
        </a:p>
        <a:p>
          <a:pPr marL="0" lvl="0" indent="0" algn="ctr" defTabSz="533400">
            <a:lnSpc>
              <a:spcPct val="90000"/>
            </a:lnSpc>
            <a:spcBef>
              <a:spcPct val="0"/>
            </a:spcBef>
            <a:spcAft>
              <a:spcPct val="35000"/>
            </a:spcAft>
            <a:buNone/>
          </a:pPr>
          <a:r>
            <a:rPr lang="ru-RU" sz="1000" b="0" kern="1200" dirty="0"/>
            <a:t>(за исключением отдельных положений)</a:t>
          </a:r>
        </a:p>
      </dsp:txBody>
      <dsp:txXfrm>
        <a:off x="7762676" y="1705289"/>
        <a:ext cx="1473052" cy="2008088"/>
      </dsp:txXfrm>
    </dsp:sp>
    <dsp:sp modelId="{92854884-482E-429A-B0D2-F714BAF2B630}">
      <dsp:nvSpPr>
        <dsp:cNvPr id="0" name=""/>
        <dsp:cNvSpPr/>
      </dsp:nvSpPr>
      <dsp:spPr>
        <a:xfrm>
          <a:off x="9587489"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ФЗ от 28.06.2022 N 231-ФЗ</a:t>
          </a:r>
        </a:p>
        <a:p>
          <a:pPr marL="0" lvl="0" indent="0" algn="ctr" defTabSz="533400">
            <a:lnSpc>
              <a:spcPct val="90000"/>
            </a:lnSpc>
            <a:spcBef>
              <a:spcPct val="0"/>
            </a:spcBef>
            <a:spcAft>
              <a:spcPct val="35000"/>
            </a:spcAft>
            <a:buNone/>
          </a:pPr>
          <a:r>
            <a:rPr lang="ru-RU" sz="1200" kern="1200" dirty="0"/>
            <a:t>(Технический, по контрактам с встречными </a:t>
          </a:r>
          <a:r>
            <a:rPr lang="ru-RU" sz="1200" kern="1200" dirty="0" err="1"/>
            <a:t>инвестобязательствами</a:t>
          </a:r>
          <a:r>
            <a:rPr lang="ru-RU" sz="1200" kern="1200" dirty="0"/>
            <a:t>)</a:t>
          </a:r>
          <a:r>
            <a:rPr lang="ru-RU" sz="1200" b="1" kern="1200" dirty="0"/>
            <a:t> </a:t>
          </a:r>
        </a:p>
        <a:p>
          <a:pPr marL="0" lvl="0" indent="0" algn="ctr" defTabSz="533400">
            <a:lnSpc>
              <a:spcPct val="90000"/>
            </a:lnSpc>
            <a:spcBef>
              <a:spcPct val="0"/>
            </a:spcBef>
            <a:spcAft>
              <a:spcPct val="35000"/>
            </a:spcAft>
            <a:buNone/>
          </a:pPr>
          <a:r>
            <a:rPr lang="ru-RU" sz="1200" b="1" kern="1200" dirty="0"/>
            <a:t>Действует с 9 июля 2022 года </a:t>
          </a:r>
        </a:p>
        <a:p>
          <a:pPr marL="0" lvl="0" indent="0" algn="ctr" defTabSz="533400">
            <a:lnSpc>
              <a:spcPct val="90000"/>
            </a:lnSpc>
            <a:spcBef>
              <a:spcPct val="0"/>
            </a:spcBef>
            <a:spcAft>
              <a:spcPct val="35000"/>
            </a:spcAft>
            <a:buNone/>
          </a:pPr>
          <a:r>
            <a:rPr lang="ru-RU" sz="1000" b="0" kern="1200" dirty="0"/>
            <a:t>(за исключением отдельных положений)</a:t>
          </a:r>
        </a:p>
      </dsp:txBody>
      <dsp:txXfrm>
        <a:off x="9667178" y="1705289"/>
        <a:ext cx="1473052" cy="20080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9597E-BC11-4544-B52C-AF8A8A443758}" type="datetimeFigureOut">
              <a:rPr lang="ru-RU" smtClean="0"/>
              <a:pPr/>
              <a:t>13.10.2022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DFB2-9CFE-4C5C-9003-562C29B55EB7}" type="slidenum">
              <a:rPr lang="ru-RU" smtClean="0"/>
              <a:pPr/>
              <a:t>‹#›</a:t>
            </a:fld>
            <a:endParaRPr lang="ru-RU"/>
          </a:p>
        </p:txBody>
      </p:sp>
    </p:spTree>
    <p:extLst>
      <p:ext uri="{BB962C8B-B14F-4D97-AF65-F5344CB8AC3E}">
        <p14:creationId xmlns:p14="http://schemas.microsoft.com/office/powerpoint/2010/main" val="30173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a:t>
            </a:fld>
            <a:endParaRPr lang="ru-RU"/>
          </a:p>
        </p:txBody>
      </p:sp>
    </p:spTree>
    <p:extLst>
      <p:ext uri="{BB962C8B-B14F-4D97-AF65-F5344CB8AC3E}">
        <p14:creationId xmlns:p14="http://schemas.microsoft.com/office/powerpoint/2010/main" val="159305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2</a:t>
            </a:fld>
            <a:endParaRPr lang="ru-RU"/>
          </a:p>
        </p:txBody>
      </p:sp>
    </p:spTree>
    <p:extLst>
      <p:ext uri="{BB962C8B-B14F-4D97-AF65-F5344CB8AC3E}">
        <p14:creationId xmlns:p14="http://schemas.microsoft.com/office/powerpoint/2010/main" val="279468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3</a:t>
            </a:fld>
            <a:endParaRPr lang="ru-RU"/>
          </a:p>
        </p:txBody>
      </p:sp>
    </p:spTree>
    <p:extLst>
      <p:ext uri="{BB962C8B-B14F-4D97-AF65-F5344CB8AC3E}">
        <p14:creationId xmlns:p14="http://schemas.microsoft.com/office/powerpoint/2010/main" val="26961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20</a:t>
            </a:fld>
            <a:endParaRPr lang="ru-RU"/>
          </a:p>
        </p:txBody>
      </p:sp>
    </p:spTree>
    <p:extLst>
      <p:ext uri="{BB962C8B-B14F-4D97-AF65-F5344CB8AC3E}">
        <p14:creationId xmlns:p14="http://schemas.microsoft.com/office/powerpoint/2010/main" val="153931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45</a:t>
            </a:fld>
            <a:endParaRPr lang="ru-RU"/>
          </a:p>
        </p:txBody>
      </p:sp>
    </p:spTree>
    <p:extLst>
      <p:ext uri="{BB962C8B-B14F-4D97-AF65-F5344CB8AC3E}">
        <p14:creationId xmlns:p14="http://schemas.microsoft.com/office/powerpoint/2010/main" val="2745743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826140" y="1580541"/>
            <a:ext cx="7766936" cy="1646302"/>
          </a:xfrm>
        </p:spPr>
        <p:txBody>
          <a:bodyPr anchor="b">
            <a:noAutofit/>
          </a:bodyPr>
          <a:lstStyle>
            <a:lvl1pPr algn="r">
              <a:defRPr sz="40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3777634" y="322684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62D8DD6-D947-4328-B735-3BA501193FA3}"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333863" y="6346162"/>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45" t="6059" r="12902" b="24"/>
          <a:stretch/>
        </p:blipFill>
        <p:spPr>
          <a:xfrm>
            <a:off x="-91279" y="-33655"/>
            <a:ext cx="6195550" cy="6900954"/>
          </a:xfrm>
          <a:prstGeom prst="rect">
            <a:avLst/>
          </a:prstGeom>
        </p:spPr>
      </p:pic>
      <p:sp>
        <p:nvSpPr>
          <p:cNvPr id="20" name="TextBox 19"/>
          <p:cNvSpPr txBox="1"/>
          <p:nvPr userDrawn="1"/>
        </p:nvSpPr>
        <p:spPr>
          <a:xfrm>
            <a:off x="2474582" y="2995584"/>
            <a:ext cx="2669142" cy="923330"/>
          </a:xfrm>
          <a:prstGeom prst="rect">
            <a:avLst/>
          </a:prstGeom>
          <a:noFill/>
        </p:spPr>
        <p:txBody>
          <a:bodyPr wrap="square" rtlCol="0">
            <a:spAutoFit/>
          </a:bodyPr>
          <a:lstStyle/>
          <a:p>
            <a:r>
              <a:rPr lang="ru-RU" sz="1800" b="1" spc="100" baseline="0" dirty="0">
                <a:solidFill>
                  <a:schemeClr val="bg1"/>
                </a:solidFill>
                <a:latin typeface="Calibri (Основной текст)"/>
                <a:cs typeface="Arial" panose="020B0604020202020204" pitchFamily="34" charset="0"/>
              </a:rPr>
              <a:t>НАЦИОНАЛЬНАЯ</a:t>
            </a:r>
          </a:p>
          <a:p>
            <a:r>
              <a:rPr lang="ru-RU" sz="1800" b="1" spc="100" baseline="0" dirty="0">
                <a:solidFill>
                  <a:schemeClr val="bg1"/>
                </a:solidFill>
                <a:latin typeface="Calibri (Основной текст)"/>
                <a:cs typeface="Arial" panose="020B0604020202020204" pitchFamily="34" charset="0"/>
              </a:rPr>
              <a:t>ЭЛЕКТРОННАЯ</a:t>
            </a:r>
          </a:p>
          <a:p>
            <a:r>
              <a:rPr lang="ru-RU" sz="1800" b="1" spc="100" baseline="0" dirty="0">
                <a:solidFill>
                  <a:schemeClr val="bg1"/>
                </a:solidFill>
                <a:latin typeface="Calibri (Основной текст)"/>
                <a:cs typeface="Arial" panose="020B0604020202020204" pitchFamily="34" charset="0"/>
              </a:rPr>
              <a:t>ПЛОЩАДКА</a:t>
            </a: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707" y="2941056"/>
            <a:ext cx="909550" cy="894392"/>
          </a:xfrm>
          <a:prstGeom prst="rect">
            <a:avLst/>
          </a:prstGeom>
        </p:spPr>
      </p:pic>
      <p:sp>
        <p:nvSpPr>
          <p:cNvPr id="23" name="Шестиугольник 22"/>
          <p:cNvSpPr/>
          <p:nvPr userDrawn="1"/>
        </p:nvSpPr>
        <p:spPr>
          <a:xfrm rot="5400000">
            <a:off x="737236" y="1349788"/>
            <a:ext cx="4729238" cy="4076929"/>
          </a:xfrm>
          <a:prstGeom prst="hexagon">
            <a:avLst/>
          </a:prstGeom>
          <a:noFill/>
          <a:ln w="133350">
            <a:solidFill>
              <a:srgbClr val="BDD4ED">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F965DB-81F6-4F78-B445-8C759B16F311}"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7032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10FE26-C685-4055-B81B-4299BE3A1353}"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4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699B49-1618-4461-80BD-878C807678E5}"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8590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C32C45-15CA-40FF-AC17-855458652CDD}"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7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FD7D9F-1EF2-4814-ADB5-CDA1737A8823}"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4825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F13CB-CE1C-41B9-82E3-6A0B624F7453}"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7241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54AD6C-29D5-4080-A238-1E153D83F4BD}"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1704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ACDAB497-422C-4923-9B08-00DB4CE88C66}" type="datetime1">
              <a:rPr lang="ru-RU" smtClean="0"/>
              <a:pPr/>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257663" y="6295362"/>
            <a:ext cx="683339" cy="365125"/>
          </a:xfrm>
        </p:spPr>
        <p:txBody>
          <a:bodyPr/>
          <a:lstStyle>
            <a:lvl1pPr>
              <a:defRPr sz="1400">
                <a:solidFill>
                  <a:schemeClr val="bg1"/>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7475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32" y="1122138"/>
            <a:ext cx="3968168" cy="5735862"/>
          </a:xfrm>
          <a:prstGeom prst="rect">
            <a:avLst/>
          </a:prstGeom>
        </p:spPr>
      </p:pic>
    </p:spTree>
    <p:extLst>
      <p:ext uri="{BB962C8B-B14F-4D97-AF65-F5344CB8AC3E}">
        <p14:creationId xmlns:p14="http://schemas.microsoft.com/office/powerpoint/2010/main" val="317429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367E14-29C9-4542-A62E-6929AFAD5587}" type="datetime1">
              <a:rPr lang="ru-RU" smtClean="0"/>
              <a:pPr/>
              <a:t>13.10.2022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81" b="39141"/>
          <a:stretch/>
        </p:blipFill>
        <p:spPr>
          <a:xfrm>
            <a:off x="0" y="1536700"/>
            <a:ext cx="12192000" cy="2933700"/>
          </a:xfrm>
          <a:prstGeom prst="rect">
            <a:avLst/>
          </a:prstGeom>
        </p:spPr>
      </p:pic>
    </p:spTree>
    <p:extLst>
      <p:ext uri="{BB962C8B-B14F-4D97-AF65-F5344CB8AC3E}">
        <p14:creationId xmlns:p14="http://schemas.microsoft.com/office/powerpoint/2010/main" val="154847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35DB2D-C0CE-43AC-B5CA-6B07D3E3C29A}" type="datetime1">
              <a:rPr lang="ru-RU" smtClean="0"/>
              <a:pPr/>
              <a:t>13.10.2022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41288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DB9198-AB7F-4B81-BFC4-8A202941DF7A}" type="datetime1">
              <a:rPr lang="ru-RU" smtClean="0"/>
              <a:pPr/>
              <a:t>13.10.2022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11206863" y="6223924"/>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93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A279-1574-45C5-9292-680E51A6A4F6}" type="datetime1">
              <a:rPr lang="ru-RU" smtClean="0"/>
              <a:pPr/>
              <a:t>13.10.2022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11244963" y="6223924"/>
            <a:ext cx="683339" cy="365125"/>
          </a:xfrm>
        </p:spPr>
        <p:txBody>
          <a:bodyPr/>
          <a:lstStyle>
            <a:lvl1pPr>
              <a:defRPr sz="1400">
                <a:solidFill>
                  <a:srgbClr val="0A5CAC"/>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3162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7EE426-D783-4BE4-BEAA-1AA25B39984B}" type="datetime1">
              <a:rPr lang="ru-RU" smtClean="0"/>
              <a:pPr/>
              <a:t>13.10.2022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68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76C7E80-F11D-43C2-84DC-DE68F215A23E}" type="datetime1">
              <a:rPr lang="ru-RU" smtClean="0"/>
              <a:pPr/>
              <a:t>13.10.2022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26183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416DAB-2C76-43E6-8312-F01E7E90CC07}" type="datetime1">
              <a:rPr lang="ru-RU" smtClean="0"/>
              <a:pPr/>
              <a:t>13.10.2022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188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sv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241976" y="2116029"/>
            <a:ext cx="6420081" cy="1569660"/>
          </a:xfrm>
          <a:prstGeom prst="rect">
            <a:avLst/>
          </a:prstGeom>
          <a:noFill/>
        </p:spPr>
        <p:txBody>
          <a:bodyPr wrap="square">
            <a:spAutoFit/>
          </a:bodyPr>
          <a:lstStyle/>
          <a:p>
            <a:r>
              <a:rPr lang="ru-RU" sz="3200" b="1" dirty="0">
                <a:latin typeface="Panton SemiBold" pitchFamily="2" charset="0"/>
                <a:ea typeface="Roboto Lt" pitchFamily="2" charset="0"/>
                <a:cs typeface="Segoe UI" panose="020B0502040204020203" pitchFamily="34" charset="0"/>
              </a:rPr>
              <a:t>Ключевые изменения законодательства </a:t>
            </a:r>
          </a:p>
          <a:p>
            <a:r>
              <a:rPr lang="ru-RU" sz="3200" b="1" dirty="0">
                <a:latin typeface="Panton SemiBold" pitchFamily="2" charset="0"/>
                <a:ea typeface="Roboto Lt" pitchFamily="2" charset="0"/>
                <a:cs typeface="Segoe UI" panose="020B0502040204020203" pitchFamily="34" charset="0"/>
              </a:rPr>
              <a:t>с 1 января 2023 года</a:t>
            </a:r>
          </a:p>
        </p:txBody>
      </p:sp>
      <p:sp>
        <p:nvSpPr>
          <p:cNvPr id="14" name="TextBox 13">
            <a:extLst>
              <a:ext uri="{FF2B5EF4-FFF2-40B4-BE49-F238E27FC236}">
                <a16:creationId xmlns:a16="http://schemas.microsoft.com/office/drawing/2014/main" id="{114169D9-C57A-914A-B361-9B22FA124132}"/>
              </a:ext>
            </a:extLst>
          </p:cNvPr>
          <p:cNvSpPr txBox="1"/>
          <p:nvPr/>
        </p:nvSpPr>
        <p:spPr>
          <a:xfrm>
            <a:off x="241976" y="3998028"/>
            <a:ext cx="6293295" cy="1154162"/>
          </a:xfrm>
          <a:prstGeom prst="rect">
            <a:avLst/>
          </a:prstGeom>
          <a:noFill/>
        </p:spPr>
        <p:txBody>
          <a:bodyPr wrap="square" rtlCol="0">
            <a:spAutoFit/>
          </a:bodyPr>
          <a:lstStyle/>
          <a:p>
            <a:r>
              <a:rPr lang="ru-RU" sz="2300" b="1" dirty="0">
                <a:latin typeface="Panton" pitchFamily="2" charset="0"/>
              </a:rPr>
              <a:t>Вергунова Ольга Викторовна</a:t>
            </a:r>
            <a:r>
              <a:rPr lang="ru-RU" sz="2300" b="1" dirty="0">
                <a:latin typeface="Panton SemiBold" pitchFamily="2" charset="0"/>
              </a:rPr>
              <a:t>, </a:t>
            </a:r>
            <a:br>
              <a:rPr lang="ru-RU" sz="2300" b="1" dirty="0">
                <a:latin typeface="Panton SemiBold" pitchFamily="2" charset="0"/>
              </a:rPr>
            </a:br>
            <a:r>
              <a:rPr lang="ru-RU" sz="2300" dirty="0">
                <a:latin typeface="Panton" pitchFamily="2" charset="0"/>
              </a:rPr>
              <a:t>руководитель отдела методологии и обучения ЭТП «Фабрикант»</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16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64649" y="3202576"/>
            <a:ext cx="7124426" cy="3539430"/>
          </a:xfrm>
          <a:prstGeom prst="rect">
            <a:avLst/>
          </a:prstGeom>
          <a:noFill/>
        </p:spPr>
        <p:txBody>
          <a:bodyPr wrap="square" rtlCol="0">
            <a:spAutoFit/>
          </a:bodyPr>
          <a:lstStyle/>
          <a:p>
            <a:r>
              <a:rPr lang="ru-RU" sz="1600" dirty="0"/>
              <a:t>В случае проведения электронного конкурса, аукциона информация, предусмотренная частью 3 настоящей статьи (*информация, подтверждающая добросовестность участника), предоставляется участником закупки при направлении заказчику подписанного проекта контракта. При невыполнении таким участником, признанным победителем конкурса или аукциона, данного требования или признании </a:t>
            </a:r>
            <a:r>
              <a:rPr lang="ru-RU" sz="1600" b="1" dirty="0"/>
              <a:t>заказчиком</a:t>
            </a:r>
            <a:r>
              <a:rPr lang="ru-RU" sz="1600" dirty="0"/>
              <a:t> (*ранее – комиссией по закупкам) информации, предусмотренной указанной частью, недостоверной контракт с таким участником не заключается и он признается в соответствии с настоящим Федеральным законом уклонившимся от заключения контракта.</a:t>
            </a:r>
          </a:p>
          <a:p>
            <a:r>
              <a:rPr lang="ru-RU" sz="1600" dirty="0"/>
              <a:t>*Более не требуется оформления специального протокола, все происходит в общем порядке признания участника уклонившимся от заключения контракта.</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5 статьи 37</a:t>
            </a:r>
          </a:p>
        </p:txBody>
      </p:sp>
      <p:sp>
        <p:nvSpPr>
          <p:cNvPr id="12" name="Прямоугольник 11"/>
          <p:cNvSpPr/>
          <p:nvPr/>
        </p:nvSpPr>
        <p:spPr>
          <a:xfrm>
            <a:off x="793844" y="2147377"/>
            <a:ext cx="5363116" cy="725412"/>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Изменение порядка применения антидемпинговых мер</a:t>
            </a:r>
          </a:p>
        </p:txBody>
      </p:sp>
    </p:spTree>
    <p:extLst>
      <p:ext uri="{BB962C8B-B14F-4D97-AF65-F5344CB8AC3E}">
        <p14:creationId xmlns:p14="http://schemas.microsoft.com/office/powerpoint/2010/main" val="192735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64649" y="3202576"/>
            <a:ext cx="7124426" cy="2800767"/>
          </a:xfrm>
          <a:prstGeom prst="rect">
            <a:avLst/>
          </a:prstGeom>
          <a:noFill/>
        </p:spPr>
        <p:txBody>
          <a:bodyPr wrap="square" rtlCol="0">
            <a:spAutoFit/>
          </a:bodyPr>
          <a:lstStyle/>
          <a:p>
            <a:r>
              <a:rPr lang="ru-RU" sz="1600" dirty="0"/>
              <a:t>При проведении электронных процедур:</a:t>
            </a:r>
          </a:p>
          <a:p>
            <a:r>
              <a:rPr lang="ru-RU" sz="1600" dirty="0"/>
              <a:t>1) обеспечение заявки на участие в закупке предоставляется одним из следующих способов:</a:t>
            </a:r>
          </a:p>
          <a:p>
            <a:r>
              <a:rPr lang="ru-RU" sz="1600" dirty="0"/>
              <a:t>а) путем блокирования денежных средств на банковском счете, открытом таким участником в банке, включенном в перечень, утвержденный Правительством Российской Федерации (далее - специальный счет), </a:t>
            </a:r>
            <a:r>
              <a:rPr lang="ru-RU" sz="1600" b="1" dirty="0"/>
              <a:t>для их перевода в случаях, предусмотренных настоящей статьей, на счет, на котором в соответствии с законодательством Российской Федерации учитываются операции со средствами, поступающими заказчику, или в соответствующий бюджет бюджетной системы Российской Федерации.</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Подпункт «а» пункта 1 части 5 </a:t>
            </a:r>
          </a:p>
          <a:p>
            <a:pPr algn="ctr"/>
            <a:r>
              <a:rPr lang="ru-RU" dirty="0"/>
              <a:t>статьи 44</a:t>
            </a:r>
          </a:p>
        </p:txBody>
      </p:sp>
      <p:sp>
        <p:nvSpPr>
          <p:cNvPr id="12" name="Прямоугольник 11"/>
          <p:cNvSpPr/>
          <p:nvPr/>
        </p:nvSpPr>
        <p:spPr>
          <a:xfrm>
            <a:off x="793844" y="2147377"/>
            <a:ext cx="5363116" cy="725412"/>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Корректировка формулировок относительно порядка перечисления денежных средств </a:t>
            </a:r>
          </a:p>
        </p:txBody>
      </p:sp>
    </p:spTree>
    <p:extLst>
      <p:ext uri="{BB962C8B-B14F-4D97-AF65-F5344CB8AC3E}">
        <p14:creationId xmlns:p14="http://schemas.microsoft.com/office/powerpoint/2010/main" val="20194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64648" y="3202576"/>
            <a:ext cx="7673065" cy="3293209"/>
          </a:xfrm>
          <a:prstGeom prst="rect">
            <a:avLst/>
          </a:prstGeom>
          <a:noFill/>
        </p:spPr>
        <p:txBody>
          <a:bodyPr wrap="square" rtlCol="0">
            <a:spAutoFit/>
          </a:bodyPr>
          <a:lstStyle/>
          <a:p>
            <a:r>
              <a:rPr lang="ru-RU" sz="1600" dirty="0"/>
              <a:t>Если в случае, предусмотренном частью 13 настоящей статьи (*троекратное отклонение заявки), обеспечение заявки на участие в закупке, являющейся третьей заявкой, предоставлено в виде денежных средств:</a:t>
            </a:r>
          </a:p>
          <a:p>
            <a:r>
              <a:rPr lang="ru-RU" sz="1600" dirty="0"/>
              <a:t>1) оператор электронной площадки через </a:t>
            </a:r>
            <a:r>
              <a:rPr lang="ru-RU" sz="1600" b="1" dirty="0"/>
              <a:t>15 рабочих дней</a:t>
            </a:r>
            <a:r>
              <a:rPr lang="ru-RU" sz="1600" dirty="0"/>
              <a:t> (*ранее – 30 дней) со дня, следующего за днем размещения на электронной площадке в отношении такой заявки протокола, указанного в части 17 статьи 48, пункте 2 части 5 статьи 49, пункте 2 части 3 статьи 50 настоящего Федерального закона, направляет (за исключением случая получения оператором электронной площадки решения суда, контрольного органа в сфере закупок о признании решения, принятого в отношении такой заявки, не соответствующим требованиям настоящего Федерального закона) в банк информацию о реквизитах специального счета участника закупки, подавшего такую заявку</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1 части 14 статьи 44</a:t>
            </a:r>
          </a:p>
        </p:txBody>
      </p:sp>
      <p:sp>
        <p:nvSpPr>
          <p:cNvPr id="12" name="Прямоугольник 11"/>
          <p:cNvSpPr/>
          <p:nvPr/>
        </p:nvSpPr>
        <p:spPr>
          <a:xfrm>
            <a:off x="793844" y="2147377"/>
            <a:ext cx="5363116" cy="725412"/>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Корректировка срока взыскания денежных средств, внесенных в качестве обеспечения</a:t>
            </a:r>
          </a:p>
        </p:txBody>
      </p:sp>
      <p:sp>
        <p:nvSpPr>
          <p:cNvPr id="3" name="Прямоугольная выноска 2"/>
          <p:cNvSpPr/>
          <p:nvPr/>
        </p:nvSpPr>
        <p:spPr>
          <a:xfrm>
            <a:off x="8098971" y="3274423"/>
            <a:ext cx="3213463" cy="1785257"/>
          </a:xfrm>
          <a:prstGeom prst="wedgeRectCallout">
            <a:avLst>
              <a:gd name="adj1" fmla="val -56334"/>
              <a:gd name="adj2" fmla="val 94207"/>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Далее – банк самостоятельно переводит сумму обеспечения в соответствующий бюджет, а оператор уведомляет участника</a:t>
            </a:r>
          </a:p>
        </p:txBody>
      </p:sp>
    </p:spTree>
    <p:extLst>
      <p:ext uri="{BB962C8B-B14F-4D97-AF65-F5344CB8AC3E}">
        <p14:creationId xmlns:p14="http://schemas.microsoft.com/office/powerpoint/2010/main" val="381085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47231" y="3246119"/>
            <a:ext cx="7673065" cy="3539430"/>
          </a:xfrm>
          <a:prstGeom prst="rect">
            <a:avLst/>
          </a:prstGeom>
          <a:noFill/>
        </p:spPr>
        <p:txBody>
          <a:bodyPr wrap="square" rtlCol="0">
            <a:spAutoFit/>
          </a:bodyPr>
          <a:lstStyle/>
          <a:p>
            <a:r>
              <a:rPr lang="ru-RU" sz="1600" dirty="0"/>
              <a:t>Если в случае, предусмотренном частью 13 настоящей статьи (*троекратное отклонение заявки), обеспечение заявки на участие в закупке, являющейся третьей заявкой, предоставлено в виде независимой гарантии:</a:t>
            </a:r>
          </a:p>
          <a:p>
            <a:r>
              <a:rPr lang="ru-RU" sz="1600" dirty="0"/>
              <a:t>1) оператор электронной площадки через </a:t>
            </a:r>
            <a:r>
              <a:rPr lang="ru-RU" sz="1600" b="1" dirty="0"/>
              <a:t>15 рабочих дней </a:t>
            </a:r>
            <a:r>
              <a:rPr lang="ru-RU" sz="1600" dirty="0"/>
              <a:t>(*ранее – 30 дней) со дня, следующего за днем размещения на электронной площадке в отношении такой заявки протокола, указанного в части 17 статьи 48, пункте 2 части 5 статьи 49, пункте 2 части 3 статьи 50 настоящего Федерального закона, направляет (за исключением случая получения оператором электронной площадки решения суда, контрольного органа в сфере закупок о признании решения, принятого в отношении такой заявки, не соответствующим требованиям настоящего Федерального закона) заказчику, разместившему такой соответствующий протокол, информацию о наступлении случая, предусмотренного частью 13 настоящей статьи, и об участнике закупки, подавшем такую заявку.</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1 части 15 статьи 44</a:t>
            </a:r>
          </a:p>
        </p:txBody>
      </p:sp>
      <p:sp>
        <p:nvSpPr>
          <p:cNvPr id="12" name="Прямоугольник 11"/>
          <p:cNvSpPr/>
          <p:nvPr/>
        </p:nvSpPr>
        <p:spPr>
          <a:xfrm>
            <a:off x="793844" y="2147376"/>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Корректировка срока взыскания по независимой гарантии, предоставленной в качестве обеспечения</a:t>
            </a:r>
          </a:p>
        </p:txBody>
      </p:sp>
      <p:sp>
        <p:nvSpPr>
          <p:cNvPr id="9" name="Прямоугольная выноска 8"/>
          <p:cNvSpPr/>
          <p:nvPr/>
        </p:nvSpPr>
        <p:spPr>
          <a:xfrm>
            <a:off x="8098971" y="3274423"/>
            <a:ext cx="3213463" cy="1785257"/>
          </a:xfrm>
          <a:prstGeom prst="wedgeRectCallout">
            <a:avLst>
              <a:gd name="adj1" fmla="val -56334"/>
              <a:gd name="adj2" fmla="val 94207"/>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Далее – заказчик самостоятельно, в течение 3-х рабочих дней обращается за взысканием по независимой гарантии</a:t>
            </a:r>
          </a:p>
        </p:txBody>
      </p:sp>
    </p:spTree>
    <p:extLst>
      <p:ext uri="{BB962C8B-B14F-4D97-AF65-F5344CB8AC3E}">
        <p14:creationId xmlns:p14="http://schemas.microsoft.com/office/powerpoint/2010/main" val="101259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47231" y="3246119"/>
            <a:ext cx="7673065" cy="3416320"/>
          </a:xfrm>
          <a:prstGeom prst="rect">
            <a:avLst/>
          </a:prstGeom>
          <a:noFill/>
        </p:spPr>
        <p:txBody>
          <a:bodyPr wrap="square" rtlCol="0">
            <a:spAutoFit/>
          </a:bodyPr>
          <a:lstStyle/>
          <a:p>
            <a:r>
              <a:rPr lang="ru-RU" dirty="0"/>
              <a:t>Независимая гарантия должна быть безотзывной и должна содержать: </a:t>
            </a:r>
          </a:p>
          <a:p>
            <a:r>
              <a:rPr lang="ru-RU" dirty="0"/>
              <a:t>1) сумму независимой гарантии, подлежащую уплате гарантом заказчику в установленных статьей 44 (*ранее – частью 15 статьи 44) настоящего Федерального закона случаях </a:t>
            </a:r>
            <a:r>
              <a:rPr lang="ru-RU" b="1" dirty="0"/>
              <a:t>для предъявления требования об уплате денежной суммы по независимой гарантии</a:t>
            </a:r>
            <a:r>
              <a:rPr lang="ru-RU" dirty="0"/>
              <a:t>, предоставленной для обеспечения заявки на участие в закупке, или сумму независимой гарантии, подлежащую уплате гарантом заказчику в случае ненадлежащего исполнения обязательств принципалом в соответствии со статьей 96 настоящего Федерального закона, а также идентификационный код закупки, при осуществлении которой предоставляется такая независимая гарантия</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1 части 2 статьи 45</a:t>
            </a:r>
          </a:p>
        </p:txBody>
      </p:sp>
      <p:sp>
        <p:nvSpPr>
          <p:cNvPr id="12" name="Прямоугольник 11"/>
          <p:cNvSpPr/>
          <p:nvPr/>
        </p:nvSpPr>
        <p:spPr>
          <a:xfrm>
            <a:off x="793844" y="2147376"/>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Корректировка срока взыскания по независимой гарантии, предоставленной в качестве обеспечения</a:t>
            </a:r>
          </a:p>
        </p:txBody>
      </p:sp>
    </p:spTree>
    <p:extLst>
      <p:ext uri="{BB962C8B-B14F-4D97-AF65-F5344CB8AC3E}">
        <p14:creationId xmlns:p14="http://schemas.microsoft.com/office/powerpoint/2010/main" val="11174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55939" y="3655422"/>
            <a:ext cx="7673065" cy="2031325"/>
          </a:xfrm>
          <a:prstGeom prst="rect">
            <a:avLst/>
          </a:prstGeom>
          <a:noFill/>
        </p:spPr>
        <p:txBody>
          <a:bodyPr wrap="square" rtlCol="0">
            <a:spAutoFit/>
          </a:bodyPr>
          <a:lstStyle/>
          <a:p>
            <a:r>
              <a:rPr lang="ru-RU" dirty="0"/>
              <a:t>Подача участником закупки ценового предложения, предусматривающего снижение цены контракта либо суммы цен единиц товара, работы, услуги (в случае, предусмотренном частью 24 статьи 22 настоящего Федерального закона) ниже нуля, означает подачу предложения о размере платы, подлежащей внесению участником закупки за заключение контракта и указываемой в качестве цены контракта. </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8 статьи 48</a:t>
            </a:r>
          </a:p>
        </p:txBody>
      </p:sp>
      <p:sp>
        <p:nvSpPr>
          <p:cNvPr id="12" name="Прямоугольник 11"/>
          <p:cNvSpPr/>
          <p:nvPr/>
        </p:nvSpPr>
        <p:spPr>
          <a:xfrm>
            <a:off x="793844" y="2147376"/>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Уточнение последствий подачи отрицательного ценового предложения на конкурсе</a:t>
            </a:r>
          </a:p>
        </p:txBody>
      </p:sp>
    </p:spTree>
    <p:extLst>
      <p:ext uri="{BB962C8B-B14F-4D97-AF65-F5344CB8AC3E}">
        <p14:creationId xmlns:p14="http://schemas.microsoft.com/office/powerpoint/2010/main" val="24900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246569" y="4503370"/>
            <a:ext cx="6732540" cy="646331"/>
          </a:xfrm>
          <a:prstGeom prst="rect">
            <a:avLst/>
          </a:prstGeom>
          <a:noFill/>
        </p:spPr>
        <p:txBody>
          <a:bodyPr wrap="square" rtlCol="0">
            <a:spAutoFit/>
          </a:bodyPr>
          <a:lstStyle/>
          <a:p>
            <a:r>
              <a:rPr lang="ru-RU" dirty="0"/>
              <a:t>Подпункт «г», устанавливавший запрет на предложение цены более 100 миллионов рублей, утратил силу</a:t>
            </a:r>
          </a:p>
        </p:txBody>
      </p:sp>
      <p:sp>
        <p:nvSpPr>
          <p:cNvPr id="6" name="Прямоугольник 5"/>
          <p:cNvSpPr/>
          <p:nvPr/>
        </p:nvSpPr>
        <p:spPr>
          <a:xfrm>
            <a:off x="246569" y="1918778"/>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Подпункт «г» пункта 9 части 3 статьи 49 </a:t>
            </a:r>
          </a:p>
        </p:txBody>
      </p:sp>
      <p:sp>
        <p:nvSpPr>
          <p:cNvPr id="12" name="Прямоугольник 11"/>
          <p:cNvSpPr/>
          <p:nvPr/>
        </p:nvSpPr>
        <p:spPr>
          <a:xfrm>
            <a:off x="811261" y="2615463"/>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Уточнение порядка проведения аукциона «на повышение»</a:t>
            </a:r>
          </a:p>
        </p:txBody>
      </p:sp>
    </p:spTree>
    <p:extLst>
      <p:ext uri="{BB962C8B-B14F-4D97-AF65-F5344CB8AC3E}">
        <p14:creationId xmlns:p14="http://schemas.microsoft.com/office/powerpoint/2010/main" val="60845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246569" y="4125685"/>
            <a:ext cx="6732540" cy="1477328"/>
          </a:xfrm>
          <a:prstGeom prst="rect">
            <a:avLst/>
          </a:prstGeom>
          <a:noFill/>
        </p:spPr>
        <p:txBody>
          <a:bodyPr wrap="square" rtlCol="0">
            <a:spAutoFit/>
          </a:bodyPr>
          <a:lstStyle/>
          <a:p>
            <a:r>
              <a:rPr lang="ru-RU" dirty="0"/>
              <a:t>Заключение контракта на оказание услуг по подготовке космонавтов, по организации и обеспечению запусков космических аппаратов и управлению ими в полете, по созданию (разработке, изготовлению и испытанию) космической техники.</a:t>
            </a:r>
          </a:p>
        </p:txBody>
      </p:sp>
      <p:sp>
        <p:nvSpPr>
          <p:cNvPr id="6" name="Прямоугольник 5"/>
          <p:cNvSpPr/>
          <p:nvPr/>
        </p:nvSpPr>
        <p:spPr>
          <a:xfrm>
            <a:off x="246569" y="1918778"/>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61 части 1 статьи 93 </a:t>
            </a:r>
          </a:p>
        </p:txBody>
      </p:sp>
      <p:sp>
        <p:nvSpPr>
          <p:cNvPr id="12" name="Прямоугольник 11"/>
          <p:cNvSpPr/>
          <p:nvPr/>
        </p:nvSpPr>
        <p:spPr>
          <a:xfrm>
            <a:off x="811261" y="2615463"/>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Дополнение случаев закупки у единственного поставщика</a:t>
            </a:r>
          </a:p>
        </p:txBody>
      </p:sp>
    </p:spTree>
    <p:extLst>
      <p:ext uri="{BB962C8B-B14F-4D97-AF65-F5344CB8AC3E}">
        <p14:creationId xmlns:p14="http://schemas.microsoft.com/office/powerpoint/2010/main" val="112878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68192" y="3150325"/>
            <a:ext cx="7852402" cy="3539430"/>
          </a:xfrm>
          <a:prstGeom prst="rect">
            <a:avLst/>
          </a:prstGeom>
          <a:noFill/>
        </p:spPr>
        <p:txBody>
          <a:bodyPr wrap="square" rtlCol="0">
            <a:spAutoFit/>
          </a:bodyPr>
          <a:lstStyle/>
          <a:p>
            <a:r>
              <a:rPr lang="ru-RU" sz="1600" dirty="0"/>
              <a:t>Подпункт «б» пункта 5 части 12 статьи 93: В случае, если в соответствии с подпунктом "а" настоящего пункта определена одна заявка на участие в закупке, такой заявке присваивается первый порядковый номер;</a:t>
            </a:r>
          </a:p>
          <a:p>
            <a:r>
              <a:rPr lang="ru-RU" sz="1600" dirty="0"/>
              <a:t>Подпункт «б» пункта 6 части 12 статьи 93: Первый порядковый номер присваивается заявке на участие в закупке, содержащей наименьшую цену за единицу товара, или являющейся единственной заявкой, которая не отклонена в соответствии с подпунктом "а" настоящего пункта;</a:t>
            </a:r>
          </a:p>
          <a:p>
            <a:r>
              <a:rPr lang="ru-RU" sz="1600" dirty="0"/>
              <a:t>Пункт 8 части 12 статьи 93: в случае отсутствия заявок на участие в закупке, соответствующих требованиям, установленным в извещении об осуществлении закупки в соответствии с подпунктами "в" и "е" пункта 3 настоящей части, оператор электронной площадки в срок, предусмотренный пунктом 5 настоящей части, направляет заказчику уведомление об отсутствии заявок на участие в закупке, а также размещает такое уведомление в единой информационной системе;</a:t>
            </a:r>
            <a:endParaRPr lang="ru-RU" dirty="0"/>
          </a:p>
        </p:txBody>
      </p:sp>
      <p:sp>
        <p:nvSpPr>
          <p:cNvPr id="6" name="Прямоугольник 5"/>
          <p:cNvSpPr/>
          <p:nvPr/>
        </p:nvSpPr>
        <p:spPr>
          <a:xfrm>
            <a:off x="246569" y="1442834"/>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12 статьи 93 </a:t>
            </a:r>
          </a:p>
        </p:txBody>
      </p:sp>
      <p:sp>
        <p:nvSpPr>
          <p:cNvPr id="12" name="Прямоугольник 11"/>
          <p:cNvSpPr/>
          <p:nvPr/>
        </p:nvSpPr>
        <p:spPr>
          <a:xfrm>
            <a:off x="776426" y="2139519"/>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Изменение порядка закупки через электронный магазин</a:t>
            </a:r>
          </a:p>
        </p:txBody>
      </p:sp>
      <p:sp>
        <p:nvSpPr>
          <p:cNvPr id="9" name="Прямоугольная выноска 8"/>
          <p:cNvSpPr/>
          <p:nvPr/>
        </p:nvSpPr>
        <p:spPr>
          <a:xfrm>
            <a:off x="8406362" y="2570897"/>
            <a:ext cx="3213463" cy="1785257"/>
          </a:xfrm>
          <a:prstGeom prst="wedgeRectCallout">
            <a:avLst>
              <a:gd name="adj1" fmla="val -56334"/>
              <a:gd name="adj2" fmla="val 94207"/>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То есть принципиально меняется подход к проведению таких закупок – более не требуется 2-х и более заявок, чтобы закупка «сыграла»   </a:t>
            </a:r>
          </a:p>
        </p:txBody>
      </p:sp>
    </p:spTree>
    <p:extLst>
      <p:ext uri="{BB962C8B-B14F-4D97-AF65-F5344CB8AC3E}">
        <p14:creationId xmlns:p14="http://schemas.microsoft.com/office/powerpoint/2010/main" val="36822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59484" y="3429000"/>
            <a:ext cx="7329888" cy="2308324"/>
          </a:xfrm>
          <a:prstGeom prst="rect">
            <a:avLst/>
          </a:prstGeom>
          <a:noFill/>
        </p:spPr>
        <p:txBody>
          <a:bodyPr wrap="square" rtlCol="0">
            <a:spAutoFit/>
          </a:bodyPr>
          <a:lstStyle/>
          <a:p>
            <a:r>
              <a:rPr lang="ru-RU" dirty="0"/>
              <a:t>При осуществлении закупок, предусмотренных частью 12 настоящей статьи, обеспечивается доступность информации обо всех предварительных предложениях, размещенных участниками закупок на всех электронных площадках, посредством информационного взаимодействия с единой информационной системой. Требования к такому информационному взаимодействию устанавливаются Правительством Российской Федерации.</a:t>
            </a:r>
          </a:p>
        </p:txBody>
      </p:sp>
      <p:sp>
        <p:nvSpPr>
          <p:cNvPr id="6" name="Прямоугольник 5"/>
          <p:cNvSpPr/>
          <p:nvPr/>
        </p:nvSpPr>
        <p:spPr>
          <a:xfrm>
            <a:off x="246569" y="1442834"/>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13 статьи 93 </a:t>
            </a:r>
          </a:p>
        </p:txBody>
      </p:sp>
      <p:sp>
        <p:nvSpPr>
          <p:cNvPr id="12" name="Прямоугольник 11"/>
          <p:cNvSpPr/>
          <p:nvPr/>
        </p:nvSpPr>
        <p:spPr>
          <a:xfrm>
            <a:off x="776426" y="2139519"/>
            <a:ext cx="5363116" cy="813537"/>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Изменение порядка закупки через электронный магазин</a:t>
            </a:r>
          </a:p>
        </p:txBody>
      </p:sp>
      <p:sp>
        <p:nvSpPr>
          <p:cNvPr id="9" name="Прямоугольная выноска 8"/>
          <p:cNvSpPr/>
          <p:nvPr/>
        </p:nvSpPr>
        <p:spPr>
          <a:xfrm>
            <a:off x="8406362" y="2570897"/>
            <a:ext cx="3213463" cy="1785257"/>
          </a:xfrm>
          <a:prstGeom prst="wedgeRectCallout">
            <a:avLst>
              <a:gd name="adj1" fmla="val -56334"/>
              <a:gd name="adj2" fmla="val 94207"/>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Пока соответствующего акта Правительства РФ не утверждено</a:t>
            </a:r>
          </a:p>
        </p:txBody>
      </p:sp>
    </p:spTree>
    <p:extLst>
      <p:ext uri="{BB962C8B-B14F-4D97-AF65-F5344CB8AC3E}">
        <p14:creationId xmlns:p14="http://schemas.microsoft.com/office/powerpoint/2010/main" val="35985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14169D9-C57A-914A-B361-9B22FA124132}"/>
              </a:ext>
            </a:extLst>
          </p:cNvPr>
          <p:cNvSpPr txBox="1"/>
          <p:nvPr/>
        </p:nvSpPr>
        <p:spPr>
          <a:xfrm>
            <a:off x="300038" y="4155380"/>
            <a:ext cx="6293295" cy="1061829"/>
          </a:xfrm>
          <a:prstGeom prst="rect">
            <a:avLst/>
          </a:prstGeom>
          <a:noFill/>
        </p:spPr>
        <p:txBody>
          <a:bodyPr wrap="square" rtlCol="0">
            <a:spAutoFit/>
          </a:bodyPr>
          <a:lstStyle/>
          <a:p>
            <a:r>
              <a:rPr lang="ru-RU" sz="2300" b="1" dirty="0"/>
              <a:t>Вергунова Ольга Викторовна</a:t>
            </a:r>
          </a:p>
          <a:p>
            <a:r>
              <a:rPr lang="ru-RU" sz="2000" dirty="0" err="1"/>
              <a:t>Телеграм</a:t>
            </a:r>
            <a:r>
              <a:rPr lang="ru-RU" sz="2000" dirty="0"/>
              <a:t>-канал «</a:t>
            </a:r>
            <a:r>
              <a:rPr lang="ru-RU" sz="2000" dirty="0" err="1"/>
              <a:t>Вергунова</a:t>
            </a:r>
            <a:r>
              <a:rPr lang="ru-RU" sz="2000" dirty="0"/>
              <a:t> о закупках»</a:t>
            </a:r>
          </a:p>
          <a:p>
            <a:r>
              <a:rPr lang="en-US" sz="2000" dirty="0"/>
              <a:t>https://t.me/vergunova_o_zakupkah</a:t>
            </a:r>
            <a:endParaRPr lang="ru-RU" sz="2000" dirty="0"/>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406052" y="3938133"/>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7"/>
          <a:stretch>
            <a:fillRect/>
          </a:stretch>
        </p:blipFill>
        <p:spPr>
          <a:xfrm>
            <a:off x="1125947" y="1231584"/>
            <a:ext cx="2542429" cy="2542429"/>
          </a:xfrm>
          <a:prstGeom prst="rect">
            <a:avLst/>
          </a:prstGeom>
        </p:spPr>
      </p:pic>
      <p:sp>
        <p:nvSpPr>
          <p:cNvPr id="3" name="TextBox 2"/>
          <p:cNvSpPr txBox="1"/>
          <p:nvPr/>
        </p:nvSpPr>
        <p:spPr>
          <a:xfrm>
            <a:off x="4162983" y="1188690"/>
            <a:ext cx="3448308" cy="2585323"/>
          </a:xfrm>
          <a:prstGeom prst="rect">
            <a:avLst/>
          </a:prstGeom>
          <a:noFill/>
        </p:spPr>
        <p:txBody>
          <a:bodyPr wrap="square" rtlCol="0">
            <a:spAutoFit/>
          </a:bodyPr>
          <a:lstStyle/>
          <a:p>
            <a:pPr marL="285750" indent="-285750">
              <a:buFont typeface="Arial" panose="020B0604020202020204" pitchFamily="34" charset="0"/>
              <a:buChar char="•"/>
            </a:pPr>
            <a:r>
              <a:rPr lang="ru-RU" dirty="0"/>
              <a:t>Руководитель отдела методологии и обучения ЭТП Фабрикант</a:t>
            </a:r>
          </a:p>
          <a:p>
            <a:pPr marL="285750" indent="-285750">
              <a:buFont typeface="Arial" panose="020B0604020202020204" pitchFamily="34" charset="0"/>
              <a:buChar char="•"/>
            </a:pPr>
            <a:r>
              <a:rPr lang="ru-RU" dirty="0"/>
              <a:t>Эксперт, консультант с непрерывной практикой в регламентированных закупках с 2003 года</a:t>
            </a:r>
          </a:p>
          <a:p>
            <a:pPr marL="285750" indent="-285750">
              <a:buFont typeface="Arial" panose="020B0604020202020204" pitchFamily="34" charset="0"/>
              <a:buChar char="•"/>
            </a:pPr>
            <a:r>
              <a:rPr lang="ru-RU" dirty="0"/>
              <a:t>Преподаватель с опытом работы более 15-ти лет</a:t>
            </a:r>
          </a:p>
        </p:txBody>
      </p:sp>
      <p:sp>
        <p:nvSpPr>
          <p:cNvPr id="4" name="Прямоугольник 3"/>
          <p:cNvSpPr/>
          <p:nvPr/>
        </p:nvSpPr>
        <p:spPr>
          <a:xfrm>
            <a:off x="300037" y="5433490"/>
            <a:ext cx="7311253" cy="1323439"/>
          </a:xfrm>
          <a:prstGeom prst="rect">
            <a:avLst/>
          </a:prstGeom>
        </p:spPr>
        <p:txBody>
          <a:bodyPr wrap="square">
            <a:spAutoFit/>
          </a:bodyPr>
          <a:lstStyle/>
          <a:p>
            <a:r>
              <a:rPr lang="ru-RU" sz="2000" dirty="0"/>
              <a:t>Социальные сети ЭТП Фабрикант:</a:t>
            </a:r>
          </a:p>
          <a:p>
            <a:r>
              <a:rPr lang="ru-RU" sz="2000" dirty="0" err="1"/>
              <a:t>Телеграм</a:t>
            </a:r>
            <a:r>
              <a:rPr lang="ru-RU" sz="2000" dirty="0"/>
              <a:t> канал: https://t.me/ETPFabrikant</a:t>
            </a:r>
          </a:p>
          <a:p>
            <a:r>
              <a:rPr lang="ru-RU" sz="2000" dirty="0" err="1"/>
              <a:t>Vk</a:t>
            </a:r>
            <a:r>
              <a:rPr lang="ru-RU" sz="2000" dirty="0"/>
              <a:t>: https://vk.com/fabrikant_info </a:t>
            </a:r>
          </a:p>
          <a:p>
            <a:r>
              <a:rPr lang="ru-RU" sz="2000" dirty="0" err="1"/>
              <a:t>Ютуб</a:t>
            </a:r>
            <a:r>
              <a:rPr lang="ru-RU" sz="2000" dirty="0"/>
              <a:t> канал: https://www.youtube.com/user/FabrikantInfo </a:t>
            </a:r>
          </a:p>
        </p:txBody>
      </p:sp>
    </p:spTree>
    <p:extLst>
      <p:ext uri="{BB962C8B-B14F-4D97-AF65-F5344CB8AC3E}">
        <p14:creationId xmlns:p14="http://schemas.microsoft.com/office/powerpoint/2010/main" val="4898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00038" y="4612728"/>
            <a:ext cx="8056656" cy="584775"/>
          </a:xfrm>
          <a:prstGeom prst="rect">
            <a:avLst/>
          </a:prstGeom>
          <a:noFill/>
        </p:spPr>
        <p:txBody>
          <a:bodyPr wrap="square">
            <a:spAutoFit/>
          </a:bodyPr>
          <a:lstStyle/>
          <a:p>
            <a:r>
              <a:rPr lang="ru-RU" sz="3200" b="1" dirty="0">
                <a:ea typeface="Roboto Lt" pitchFamily="2" charset="0"/>
                <a:cs typeface="Segoe UI" panose="020B0502040204020203" pitchFamily="34" charset="0"/>
              </a:rPr>
              <a:t>Блок 2</a:t>
            </a:r>
          </a:p>
        </p:txBody>
      </p:sp>
      <p:sp>
        <p:nvSpPr>
          <p:cNvPr id="14" name="TextBox 13">
            <a:extLst>
              <a:ext uri="{FF2B5EF4-FFF2-40B4-BE49-F238E27FC236}">
                <a16:creationId xmlns:a16="http://schemas.microsoft.com/office/drawing/2014/main" id="{114169D9-C57A-914A-B361-9B22FA124132}"/>
              </a:ext>
            </a:extLst>
          </p:cNvPr>
          <p:cNvSpPr txBox="1"/>
          <p:nvPr/>
        </p:nvSpPr>
        <p:spPr>
          <a:xfrm>
            <a:off x="284677" y="2459139"/>
            <a:ext cx="7756612" cy="1692771"/>
          </a:xfrm>
          <a:prstGeom prst="rect">
            <a:avLst/>
          </a:prstGeom>
          <a:noFill/>
        </p:spPr>
        <p:txBody>
          <a:bodyPr wrap="square" rtlCol="0">
            <a:spAutoFit/>
          </a:bodyPr>
          <a:lstStyle/>
          <a:p>
            <a:r>
              <a:rPr lang="ru-RU" sz="2800" b="1" dirty="0">
                <a:latin typeface="Panton SemiBold"/>
              </a:rPr>
              <a:t>Антикризисные меры: </a:t>
            </a:r>
          </a:p>
          <a:p>
            <a:r>
              <a:rPr lang="ru-RU" sz="2800" b="1" dirty="0">
                <a:latin typeface="Panton SemiBold"/>
              </a:rPr>
              <a:t>какие продолжают действовать, </a:t>
            </a:r>
          </a:p>
          <a:p>
            <a:r>
              <a:rPr lang="ru-RU" sz="2800" b="1" dirty="0">
                <a:latin typeface="Panton SemiBold"/>
              </a:rPr>
              <a:t>а какие применять нельзя* с 01.01.2023?</a:t>
            </a:r>
          </a:p>
          <a:p>
            <a:r>
              <a:rPr lang="ru-RU" sz="2000" b="1" dirty="0">
                <a:latin typeface="Panton SemiBold"/>
              </a:rPr>
              <a:t>*при условии, что законодательство не изменится </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00038" y="4448816"/>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922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Право не устанавливать обеспечение</a:t>
            </a:r>
          </a:p>
        </p:txBody>
      </p:sp>
      <p:sp>
        <p:nvSpPr>
          <p:cNvPr id="4" name="Скругленный прямоугольник 3"/>
          <p:cNvSpPr/>
          <p:nvPr/>
        </p:nvSpPr>
        <p:spPr>
          <a:xfrm>
            <a:off x="634399" y="1510634"/>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Часть 64.1 статьи 112:</a:t>
            </a:r>
            <a:endParaRPr lang="ru-RU" u="sng" dirty="0"/>
          </a:p>
        </p:txBody>
      </p:sp>
      <p:sp>
        <p:nvSpPr>
          <p:cNvPr id="6" name="Скругленный прямоугольник 5"/>
          <p:cNvSpPr/>
          <p:nvPr/>
        </p:nvSpPr>
        <p:spPr>
          <a:xfrm>
            <a:off x="634399" y="2615249"/>
            <a:ext cx="6563235" cy="339366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До 31 декабря 2022 года </a:t>
            </a:r>
            <a:r>
              <a:rPr lang="ru-RU" dirty="0">
                <a:solidFill>
                  <a:schemeClr val="tx1"/>
                </a:solidFill>
              </a:rPr>
              <a:t>заказчик вправе не устанавливать требование обеспечения исполнения контракта, обеспечения гарантийных обязательств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 проекте контракта. Положения настоящей части не применяются, если контрактом предусмотрена выплата аванса и при этом расчеты в части аванса не подлежат казначейскому сопровождению.</a:t>
            </a:r>
          </a:p>
        </p:txBody>
      </p:sp>
    </p:spTree>
    <p:extLst>
      <p:ext uri="{BB962C8B-B14F-4D97-AF65-F5344CB8AC3E}">
        <p14:creationId xmlns:p14="http://schemas.microsoft.com/office/powerpoint/2010/main" val="21597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Изменение условий контрактов</a:t>
            </a:r>
          </a:p>
        </p:txBody>
      </p:sp>
      <p:sp>
        <p:nvSpPr>
          <p:cNvPr id="4" name="Скругленный прямоугольник 3"/>
          <p:cNvSpPr/>
          <p:nvPr/>
        </p:nvSpPr>
        <p:spPr>
          <a:xfrm>
            <a:off x="366359" y="1136166"/>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Часть 65.1 статьи 112:</a:t>
            </a:r>
            <a:endParaRPr lang="ru-RU" u="sng" dirty="0"/>
          </a:p>
        </p:txBody>
      </p:sp>
      <p:sp>
        <p:nvSpPr>
          <p:cNvPr id="6" name="Скругленный прямоугольник 5"/>
          <p:cNvSpPr/>
          <p:nvPr/>
        </p:nvSpPr>
        <p:spPr>
          <a:xfrm>
            <a:off x="343383" y="2161149"/>
            <a:ext cx="7368521" cy="14081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По соглашению сторон допускается изменение существенных условий контракта, </a:t>
            </a:r>
            <a:r>
              <a:rPr lang="ru-RU" b="1" dirty="0">
                <a:solidFill>
                  <a:schemeClr val="tx1"/>
                </a:solidFill>
              </a:rPr>
              <a:t>заключенного до 1 января 2023 года</a:t>
            </a:r>
            <a:r>
              <a:rPr lang="ru-RU" dirty="0">
                <a:solidFill>
                  <a:schemeClr val="tx1"/>
                </a:solidFill>
              </a:rPr>
              <a:t>, если при исполнении такого контракта возникли независящие от сторон контракта обстоятельства, влекущие невозможность его исполнения.</a:t>
            </a:r>
          </a:p>
        </p:txBody>
      </p:sp>
      <p:sp>
        <p:nvSpPr>
          <p:cNvPr id="9" name="Прямоугольник с одним скругленным углом 8"/>
          <p:cNvSpPr/>
          <p:nvPr/>
        </p:nvSpPr>
        <p:spPr>
          <a:xfrm>
            <a:off x="8213036" y="2993432"/>
            <a:ext cx="3619573" cy="3469913"/>
          </a:xfrm>
          <a:prstGeom prst="round1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Проект Постановления Правительства: </a:t>
            </a:r>
          </a:p>
          <a:p>
            <a:pPr algn="ctr"/>
            <a:r>
              <a:rPr lang="ru-RU" sz="1400" dirty="0">
                <a:solidFill>
                  <a:schemeClr val="tx1"/>
                </a:solidFill>
              </a:rPr>
              <a:t>по соглашению сторон допускается изменение существенных условий контракта, заключенного для обеспечения федеральных нужд, если при исполнении такого контракта возникли независящие от сторон контракта обстоятельства, влекущие невозможность его исполнения в связи с мобилизацией в Российской Федерации. Региональным и муниципальным властям рекомендуется принять аналогичные акты.</a:t>
            </a:r>
          </a:p>
        </p:txBody>
      </p:sp>
      <p:sp>
        <p:nvSpPr>
          <p:cNvPr id="11" name="Прямоугольник 10"/>
          <p:cNvSpPr/>
          <p:nvPr/>
        </p:nvSpPr>
        <p:spPr>
          <a:xfrm>
            <a:off x="343383" y="3855388"/>
            <a:ext cx="3491091" cy="2607956"/>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Постановление Правительства РФ от 29.03.2022 N 505 «О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(муниципальных) контрактов в 2022 году»</a:t>
            </a:r>
          </a:p>
          <a:p>
            <a:pPr algn="ctr"/>
            <a:r>
              <a:rPr lang="ru-RU" sz="1400" dirty="0"/>
              <a:t>(региональных НПА нет)</a:t>
            </a:r>
          </a:p>
        </p:txBody>
      </p:sp>
      <p:sp>
        <p:nvSpPr>
          <p:cNvPr id="12" name="Прямоугольник 11"/>
          <p:cNvSpPr/>
          <p:nvPr/>
        </p:nvSpPr>
        <p:spPr>
          <a:xfrm>
            <a:off x="4318302" y="3855387"/>
            <a:ext cx="3393601" cy="2607957"/>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Постановление Правительства Забайкальского края от 28.04.2022 N 158 «Об утверждении Порядка подготовки и согласования решения Правительства Забайкальского края об изменении существенных условий контракта на закупку товаров, работ, услуг для обеспечения нужд Забайкальского края, заключенного до 1 января 2023 года»</a:t>
            </a:r>
          </a:p>
        </p:txBody>
      </p:sp>
    </p:spTree>
    <p:extLst>
      <p:ext uri="{BB962C8B-B14F-4D97-AF65-F5344CB8AC3E}">
        <p14:creationId xmlns:p14="http://schemas.microsoft.com/office/powerpoint/2010/main" val="178686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Иные нормы проекта Постановления</a:t>
            </a:r>
          </a:p>
        </p:txBody>
      </p:sp>
      <p:sp>
        <p:nvSpPr>
          <p:cNvPr id="3" name="Скругленный прямоугольник 2"/>
          <p:cNvSpPr/>
          <p:nvPr/>
        </p:nvSpPr>
        <p:spPr>
          <a:xfrm>
            <a:off x="248477" y="2057097"/>
            <a:ext cx="7947256" cy="1371903"/>
          </a:xfrm>
          <a:prstGeom prst="roundRect">
            <a:avLst/>
          </a:prstGeom>
          <a:solidFill>
            <a:schemeClr val="accent5">
              <a:lumMod val="60000"/>
              <a:lumOff val="4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dirty="0">
                <a:solidFill>
                  <a:schemeClr val="tx1"/>
                </a:solidFill>
              </a:rPr>
              <a:t>В целях ведения реестра недобросовестных поставщиков (ПП №1078) - обстоятельством непреодолимой силы, то есть чрезвычайным и непредотвратимым при данных условиях обстоятельством, является в том числе мобилизация в Российской Федерации</a:t>
            </a:r>
          </a:p>
        </p:txBody>
      </p:sp>
      <p:sp>
        <p:nvSpPr>
          <p:cNvPr id="11" name="Скругленный прямоугольник 10"/>
          <p:cNvSpPr/>
          <p:nvPr/>
        </p:nvSpPr>
        <p:spPr>
          <a:xfrm>
            <a:off x="248477" y="3962248"/>
            <a:ext cx="7947256" cy="1371903"/>
          </a:xfrm>
          <a:prstGeom prst="roundRect">
            <a:avLst/>
          </a:prstGeom>
          <a:solidFill>
            <a:schemeClr val="accent5">
              <a:lumMod val="60000"/>
              <a:lumOff val="4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dirty="0">
                <a:solidFill>
                  <a:schemeClr val="tx1"/>
                </a:solidFill>
              </a:rPr>
              <a:t>В целях списания неустоек (ПП №783) - под независящими от сторон контракта обстоятельствами помимо санкций названа мобилизация</a:t>
            </a:r>
          </a:p>
        </p:txBody>
      </p:sp>
    </p:spTree>
    <p:extLst>
      <p:ext uri="{BB962C8B-B14F-4D97-AF65-F5344CB8AC3E}">
        <p14:creationId xmlns:p14="http://schemas.microsoft.com/office/powerpoint/2010/main" val="22735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Изменение условий контрактов</a:t>
            </a:r>
          </a:p>
        </p:txBody>
      </p:sp>
      <p:sp>
        <p:nvSpPr>
          <p:cNvPr id="4" name="Скругленный прямоугольник 3"/>
          <p:cNvSpPr/>
          <p:nvPr/>
        </p:nvSpPr>
        <p:spPr>
          <a:xfrm>
            <a:off x="366359" y="1386009"/>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Часть 65.2 статьи 112:</a:t>
            </a:r>
            <a:endParaRPr lang="ru-RU" u="sng" dirty="0"/>
          </a:p>
        </p:txBody>
      </p:sp>
      <p:sp>
        <p:nvSpPr>
          <p:cNvPr id="6" name="Скругленный прямоугольник 5"/>
          <p:cNvSpPr/>
          <p:nvPr/>
        </p:nvSpPr>
        <p:spPr>
          <a:xfrm>
            <a:off x="366359" y="2711044"/>
            <a:ext cx="7236224" cy="327174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До 31 декабря 2022 года</a:t>
            </a:r>
            <a:r>
              <a:rPr lang="ru-RU" dirty="0">
                <a:solidFill>
                  <a:schemeClr val="tx1"/>
                </a:solidFill>
              </a:rPr>
              <a:t> по соглашению сторон допускается изменение существенных условий контракта, предметом которого является поставка лекарственных препаратов, медицинских изделий, расходных материалов, если по предложению заказчика увеличивается предусмотренное контрактом количество таких препаратов, изделий, материалов не более чем на тридцать процентов или уменьшается предусмотренное контрактом количество таких препаратов, изделий, материалов не более чем на тридцать процентов. </a:t>
            </a:r>
          </a:p>
        </p:txBody>
      </p:sp>
    </p:spTree>
    <p:extLst>
      <p:ext uri="{BB962C8B-B14F-4D97-AF65-F5344CB8AC3E}">
        <p14:creationId xmlns:p14="http://schemas.microsoft.com/office/powerpoint/2010/main" val="168031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Изменение условий контрактов</a:t>
            </a:r>
          </a:p>
        </p:txBody>
      </p:sp>
      <p:sp>
        <p:nvSpPr>
          <p:cNvPr id="4" name="Скругленный прямоугольник 3"/>
          <p:cNvSpPr/>
          <p:nvPr/>
        </p:nvSpPr>
        <p:spPr>
          <a:xfrm>
            <a:off x="1433197" y="1066497"/>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Пункт 8 части 1 статьи 95</a:t>
            </a:r>
          </a:p>
        </p:txBody>
      </p:sp>
      <p:sp>
        <p:nvSpPr>
          <p:cNvPr id="6" name="Скругленный прямоугольник 5"/>
          <p:cNvSpPr/>
          <p:nvPr/>
        </p:nvSpPr>
        <p:spPr>
          <a:xfrm>
            <a:off x="248477" y="2021811"/>
            <a:ext cx="5852160" cy="3751972"/>
          </a:xfrm>
          <a:prstGeom prst="roundRect">
            <a:avLst/>
          </a:prstGeom>
          <a:solidFill>
            <a:schemeClr val="accent5">
              <a:lumMod val="60000"/>
              <a:lumOff val="40000"/>
            </a:schemeClr>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1"/>
                </a:solidFill>
              </a:rPr>
              <a:t>Если при исполнении заключенного </a:t>
            </a:r>
            <a:r>
              <a:rPr lang="ru-RU" sz="1050" b="1" dirty="0">
                <a:solidFill>
                  <a:schemeClr val="tx1"/>
                </a:solidFill>
              </a:rPr>
              <a:t>на срок не менее одного года</a:t>
            </a:r>
            <a:r>
              <a:rPr lang="ru-RU" sz="1050" dirty="0">
                <a:solidFill>
                  <a:schemeClr val="tx1"/>
                </a:solidFill>
              </a:rPr>
              <a:t> контракта, предусмотренного частью 16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и частью 16.1 статьи 34 настоящего Федерального закона, контракта,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a:t>
            </a:r>
            <a:r>
              <a:rPr lang="ru-RU" sz="1050" b="1" dirty="0">
                <a:solidFill>
                  <a:schemeClr val="tx1"/>
                </a:solidFill>
              </a:rPr>
              <a:t>, цена которого составляет или превышает предельный размер (предельные размеры) цены, установленный Правительством Российской Федерации</a:t>
            </a:r>
            <a:r>
              <a:rPr lang="ru-RU" sz="1050" dirty="0">
                <a:solidFill>
                  <a:schemeClr val="tx1"/>
                </a:solidFill>
              </a:rPr>
              <a:t>, возникли независящие от сторон контракта обстоятельства, влекущие невозможность его исполнения, в том числе необходимость внесения изменений в проектную документацию. Предусмотренное настоящим пунктом изменение осуществляется при наличии в письменной форме обоснования такого изменения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 и при условии, что такое изменение не приведет к увеличению срока исполнения контракта и (или) цены контракта более чем на тридцать процентов. При этом в указанный срок не включается срок получения в соответствии с законодательством о градостроительной деятельности положительного заключения экспертизы проектной документации в случае необходимости внесения в нее изменений</a:t>
            </a:r>
          </a:p>
        </p:txBody>
      </p:sp>
      <p:sp>
        <p:nvSpPr>
          <p:cNvPr id="3" name="Скругленный прямоугольник 2"/>
          <p:cNvSpPr/>
          <p:nvPr/>
        </p:nvSpPr>
        <p:spPr>
          <a:xfrm>
            <a:off x="6708506" y="2008413"/>
            <a:ext cx="4998720" cy="2751908"/>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t>В случаях и порядке, которые установлены Правительством Российской Федерации, в 2021 и 2022 годах положения пункта 8 части 1 статьи 95 настоящего Федерального закона также применяются к контрактам, которые заключены на срок </a:t>
            </a:r>
            <a:r>
              <a:rPr lang="ru-RU" sz="1500" b="1" u="sng" dirty="0"/>
              <a:t>менее одного года </a:t>
            </a:r>
            <a:r>
              <a:rPr lang="ru-RU" sz="1500" dirty="0"/>
              <a:t>и предметом которых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a:t>
            </a:r>
          </a:p>
        </p:txBody>
      </p:sp>
      <p:sp>
        <p:nvSpPr>
          <p:cNvPr id="9" name="Скругленный прямоугольник 8"/>
          <p:cNvSpPr/>
          <p:nvPr/>
        </p:nvSpPr>
        <p:spPr>
          <a:xfrm>
            <a:off x="7587864" y="1126201"/>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Часть 70 статьи 112</a:t>
            </a:r>
          </a:p>
        </p:txBody>
      </p:sp>
      <p:cxnSp>
        <p:nvCxnSpPr>
          <p:cNvPr id="14" name="Прямая соединительная линия 13"/>
          <p:cNvCxnSpPr/>
          <p:nvPr/>
        </p:nvCxnSpPr>
        <p:spPr>
          <a:xfrm>
            <a:off x="408460" y="3428999"/>
            <a:ext cx="392729" cy="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Прямоугольник с одним скругленным углом 14"/>
          <p:cNvSpPr/>
          <p:nvPr/>
        </p:nvSpPr>
        <p:spPr>
          <a:xfrm>
            <a:off x="135098" y="5930537"/>
            <a:ext cx="6091531" cy="792480"/>
          </a:xfrm>
          <a:prstGeom prst="round1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Согласно ПП 1186 такой размер составляет:</a:t>
            </a:r>
          </a:p>
          <a:p>
            <a:pPr marL="285750" indent="-285750" algn="ctr">
              <a:buFontTx/>
              <a:buChar char="-"/>
            </a:pPr>
            <a:r>
              <a:rPr lang="ru-RU" sz="1400" dirty="0">
                <a:solidFill>
                  <a:schemeClr val="bg1"/>
                </a:solidFill>
              </a:rPr>
              <a:t>В общем случае 100 млн. руб.</a:t>
            </a:r>
          </a:p>
          <a:p>
            <a:pPr marL="285750" indent="-285750" algn="ctr">
              <a:buFontTx/>
              <a:buChar char="-"/>
            </a:pPr>
            <a:r>
              <a:rPr lang="ru-RU" sz="1400" dirty="0">
                <a:solidFill>
                  <a:schemeClr val="bg1"/>
                </a:solidFill>
              </a:rPr>
              <a:t>Если контракт заключен до 31.12.2022 г. – 1 млн. руб. </a:t>
            </a:r>
          </a:p>
        </p:txBody>
      </p:sp>
      <p:cxnSp>
        <p:nvCxnSpPr>
          <p:cNvPr id="7" name="Соединительная линия уступом 6"/>
          <p:cNvCxnSpPr/>
          <p:nvPr/>
        </p:nvCxnSpPr>
        <p:spPr>
          <a:xfrm rot="5400000">
            <a:off x="-1101247" y="4690796"/>
            <a:ext cx="2771503" cy="247910"/>
          </a:xfrm>
          <a:prstGeom prst="bentConnector3">
            <a:avLst>
              <a:gd name="adj1" fmla="val 50000"/>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с одним скругленным углом 15"/>
          <p:cNvSpPr/>
          <p:nvPr/>
        </p:nvSpPr>
        <p:spPr>
          <a:xfrm>
            <a:off x="6571176" y="4903679"/>
            <a:ext cx="5359340" cy="434676"/>
          </a:xfrm>
          <a:prstGeom prst="round1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Постановление Правительства РФ от 09.08.2021 N 1315</a:t>
            </a:r>
          </a:p>
        </p:txBody>
      </p:sp>
      <p:sp>
        <p:nvSpPr>
          <p:cNvPr id="19" name="Прямоугольник с одним скругленным углом 18"/>
          <p:cNvSpPr/>
          <p:nvPr/>
        </p:nvSpPr>
        <p:spPr>
          <a:xfrm>
            <a:off x="6571176" y="5481713"/>
            <a:ext cx="5359340" cy="553327"/>
          </a:xfrm>
          <a:prstGeom prst="round1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Постановление Правительства Забайкальского края от 17.09.2021 N 363 (для края)</a:t>
            </a:r>
          </a:p>
        </p:txBody>
      </p:sp>
      <p:sp>
        <p:nvSpPr>
          <p:cNvPr id="21" name="Прямоугольник с одним скругленным углом 20"/>
          <p:cNvSpPr/>
          <p:nvPr/>
        </p:nvSpPr>
        <p:spPr>
          <a:xfrm>
            <a:off x="6584352" y="6169690"/>
            <a:ext cx="5359340" cy="553327"/>
          </a:xfrm>
          <a:prstGeom prst="round1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Постановление администрации городского округа «Город Чита» от 08.12.2021 N 531(для города Чита)</a:t>
            </a:r>
          </a:p>
        </p:txBody>
      </p:sp>
    </p:spTree>
    <p:extLst>
      <p:ext uri="{BB962C8B-B14F-4D97-AF65-F5344CB8AC3E}">
        <p14:creationId xmlns:p14="http://schemas.microsoft.com/office/powerpoint/2010/main" val="88216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Изменение условий контрактов</a:t>
            </a:r>
          </a:p>
        </p:txBody>
      </p:sp>
      <p:sp>
        <p:nvSpPr>
          <p:cNvPr id="4" name="Скругленный прямоугольник 3"/>
          <p:cNvSpPr/>
          <p:nvPr/>
        </p:nvSpPr>
        <p:spPr>
          <a:xfrm>
            <a:off x="366359" y="1386009"/>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Пункт 11 части 1 статьи 18 46-ФЗ</a:t>
            </a:r>
            <a:endParaRPr lang="ru-RU" u="sng" dirty="0"/>
          </a:p>
        </p:txBody>
      </p:sp>
      <p:sp>
        <p:nvSpPr>
          <p:cNvPr id="6" name="Скругленный прямоугольник 5"/>
          <p:cNvSpPr/>
          <p:nvPr/>
        </p:nvSpPr>
        <p:spPr>
          <a:xfrm>
            <a:off x="366359" y="2711044"/>
            <a:ext cx="7236224" cy="327174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Установить, что при возникновении в ходе исполнения государственных и муниципальных контрактов (далее - контракт),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a:t>
            </a:r>
            <a:r>
              <a:rPr lang="ru-RU" b="1" dirty="0">
                <a:solidFill>
                  <a:schemeClr val="tx1"/>
                </a:solidFill>
              </a:rPr>
              <a:t>в 2022 году </a:t>
            </a:r>
            <a:r>
              <a:rPr lang="ru-RU" dirty="0">
                <a:solidFill>
                  <a:schemeClr val="tx1"/>
                </a:solidFill>
              </a:rPr>
              <a:t>допускаются следующие изменения существенных условий контракта: …</a:t>
            </a:r>
          </a:p>
        </p:txBody>
      </p:sp>
      <p:sp>
        <p:nvSpPr>
          <p:cNvPr id="7" name="Скругленный прямоугольник 6"/>
          <p:cNvSpPr/>
          <p:nvPr/>
        </p:nvSpPr>
        <p:spPr>
          <a:xfrm>
            <a:off x="4089274" y="1386009"/>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Постановление Правительства РФ от 16.04.2022 N 680</a:t>
            </a:r>
          </a:p>
        </p:txBody>
      </p:sp>
    </p:spTree>
    <p:extLst>
      <p:ext uri="{BB962C8B-B14F-4D97-AF65-F5344CB8AC3E}">
        <p14:creationId xmlns:p14="http://schemas.microsoft.com/office/powerpoint/2010/main" val="33854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Изменение условий контрактов</a:t>
            </a:r>
          </a:p>
        </p:txBody>
      </p:sp>
      <p:sp>
        <p:nvSpPr>
          <p:cNvPr id="3" name="Стрелка вправо 2"/>
          <p:cNvSpPr/>
          <p:nvPr/>
        </p:nvSpPr>
        <p:spPr>
          <a:xfrm>
            <a:off x="248477" y="1410411"/>
            <a:ext cx="4789714" cy="4458788"/>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Базовые: статья 95</a:t>
            </a:r>
          </a:p>
        </p:txBody>
      </p:sp>
      <p:sp>
        <p:nvSpPr>
          <p:cNvPr id="5" name="Стрелка влево 4"/>
          <p:cNvSpPr/>
          <p:nvPr/>
        </p:nvSpPr>
        <p:spPr>
          <a:xfrm>
            <a:off x="5064518" y="1410411"/>
            <a:ext cx="5324808" cy="4458788"/>
          </a:xfrm>
          <a:prstGeom prst="leftArrow">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Антикризисные: часть 65.1 статьи 112, часть 65.2 статьи 112, часть 70 статьи 112, ПП №680</a:t>
            </a:r>
          </a:p>
        </p:txBody>
      </p:sp>
      <p:cxnSp>
        <p:nvCxnSpPr>
          <p:cNvPr id="11" name="Прямая соединительная линия 10"/>
          <p:cNvCxnSpPr/>
          <p:nvPr/>
        </p:nvCxnSpPr>
        <p:spPr>
          <a:xfrm>
            <a:off x="6052457" y="1323703"/>
            <a:ext cx="4815840" cy="469392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flipH="1">
            <a:off x="6052457" y="1210491"/>
            <a:ext cx="4476207" cy="4807132"/>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7" name="Управляющая кнопка: справка 16">
            <a:hlinkClick r:id="" action="ppaction://noaction" highlightClick="1"/>
          </p:cNvPr>
          <p:cNvSpPr/>
          <p:nvPr/>
        </p:nvSpPr>
        <p:spPr>
          <a:xfrm>
            <a:off x="7639761" y="850038"/>
            <a:ext cx="1445623" cy="1177335"/>
          </a:xfrm>
          <a:prstGeom prst="actionButtonHel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72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Заключение контрактов с единственным</a:t>
            </a:r>
          </a:p>
        </p:txBody>
      </p:sp>
      <p:sp>
        <p:nvSpPr>
          <p:cNvPr id="6" name="Скругленный прямоугольник 5"/>
          <p:cNvSpPr/>
          <p:nvPr/>
        </p:nvSpPr>
        <p:spPr>
          <a:xfrm>
            <a:off x="248477" y="1575262"/>
            <a:ext cx="5852160" cy="1695493"/>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a:p>
            <a:pPr algn="ctr"/>
            <a:r>
              <a:rPr lang="ru-RU" b="1" dirty="0">
                <a:solidFill>
                  <a:schemeClr val="tx1"/>
                </a:solidFill>
              </a:rPr>
              <a:t>До 31 декабря 2022 года</a:t>
            </a:r>
            <a:r>
              <a:rPr lang="ru-RU" dirty="0">
                <a:solidFill>
                  <a:schemeClr val="tx1"/>
                </a:solidFill>
              </a:rPr>
              <a:t> Правительство РФ вправе устанавливать случаи закупки у единственного поставщика</a:t>
            </a:r>
          </a:p>
        </p:txBody>
      </p:sp>
      <p:sp>
        <p:nvSpPr>
          <p:cNvPr id="4" name="Скругленный прямоугольник 3"/>
          <p:cNvSpPr/>
          <p:nvPr/>
        </p:nvSpPr>
        <p:spPr>
          <a:xfrm>
            <a:off x="248477" y="1205835"/>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Часть 1 статьи 15 46-ФЗ</a:t>
            </a:r>
            <a:endParaRPr lang="ru-RU" u="sng" dirty="0"/>
          </a:p>
        </p:txBody>
      </p:sp>
      <p:sp>
        <p:nvSpPr>
          <p:cNvPr id="9" name="Скругленный прямоугольник 8"/>
          <p:cNvSpPr/>
          <p:nvPr/>
        </p:nvSpPr>
        <p:spPr>
          <a:xfrm>
            <a:off x="248477" y="4020380"/>
            <a:ext cx="5852160" cy="210174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a:p>
            <a:pPr algn="ctr"/>
            <a:r>
              <a:rPr lang="ru-RU" b="1" dirty="0">
                <a:solidFill>
                  <a:schemeClr val="tx1"/>
                </a:solidFill>
              </a:rPr>
              <a:t>До 31 декабря 2022 года</a:t>
            </a:r>
            <a:r>
              <a:rPr lang="ru-RU" dirty="0">
                <a:solidFill>
                  <a:schemeClr val="tx1"/>
                </a:solidFill>
              </a:rPr>
              <a:t> высший исполнительный орган власти субъекта Российской Федерации вправе устанавливать случаи закупок у единственного поставщика для нужд региональных и муниципальных заказчиков</a:t>
            </a:r>
          </a:p>
        </p:txBody>
      </p:sp>
      <p:sp>
        <p:nvSpPr>
          <p:cNvPr id="7" name="Скругленный прямоугольник 6"/>
          <p:cNvSpPr/>
          <p:nvPr/>
        </p:nvSpPr>
        <p:spPr>
          <a:xfrm>
            <a:off x="248477" y="3650953"/>
            <a:ext cx="3325965"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Часть 2 статьи 15 46-ФЗ</a:t>
            </a:r>
            <a:endParaRPr lang="ru-RU" u="sng" dirty="0"/>
          </a:p>
        </p:txBody>
      </p:sp>
      <p:sp>
        <p:nvSpPr>
          <p:cNvPr id="5" name="Стрелка вправо 4"/>
          <p:cNvSpPr/>
          <p:nvPr/>
        </p:nvSpPr>
        <p:spPr>
          <a:xfrm>
            <a:off x="6392091" y="4644533"/>
            <a:ext cx="1053737" cy="853440"/>
          </a:xfrm>
          <a:prstGeom prst="rightArrow">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593874" y="1575262"/>
            <a:ext cx="4380412" cy="4546864"/>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u-RU" sz="1500" dirty="0"/>
              <a:t>Постановление Правительства Забайкальского края от 29.03.2022 N 108 «О случаях осуществления закупок товаров, работ, услуг для обеспечения нужд Забайкальского края у единственного поставщика (подрядчика, исполнителя) и порядке их осуществления»</a:t>
            </a:r>
          </a:p>
          <a:p>
            <a:pPr marL="285750" indent="-285750" algn="ctr">
              <a:buFont typeface="Wingdings" panose="05000000000000000000" pitchFamily="2" charset="2"/>
              <a:buChar char="ü"/>
            </a:pPr>
            <a:r>
              <a:rPr lang="ru-RU" sz="1500" dirty="0"/>
              <a:t>Постановление Правительства Забайкальского края от 09.06.2022 N 238 «О случаях осуществления закупок товаров, работ, услуг для обеспечения нужд муниципальных образований Забайкальского края у единственного поставщика (подрядчика, исполнителя) и порядке их осуществления» </a:t>
            </a:r>
          </a:p>
          <a:p>
            <a:pPr marL="285750" indent="-285750" algn="ctr">
              <a:buFont typeface="Wingdings" panose="05000000000000000000" pitchFamily="2" charset="2"/>
              <a:buChar char="ü"/>
            </a:pPr>
            <a:endParaRPr lang="ru-RU" sz="1500" dirty="0"/>
          </a:p>
          <a:p>
            <a:pPr algn="ctr"/>
            <a:r>
              <a:rPr lang="ru-RU" sz="1500" dirty="0"/>
              <a:t>Период, в который заказчик может заключить контракт с ед. поставщиком – до 31 декабря 2022 года</a:t>
            </a:r>
          </a:p>
        </p:txBody>
      </p:sp>
    </p:spTree>
    <p:extLst>
      <p:ext uri="{BB962C8B-B14F-4D97-AF65-F5344CB8AC3E}">
        <p14:creationId xmlns:p14="http://schemas.microsoft.com/office/powerpoint/2010/main" val="73553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248476" y="4416019"/>
            <a:ext cx="6017341" cy="1695493"/>
          </a:xfrm>
          <a:prstGeom prst="roundRect">
            <a:avLst/>
          </a:prstGeom>
          <a:solidFill>
            <a:schemeClr val="accent5">
              <a:lumMod val="60000"/>
              <a:lumOff val="40000"/>
            </a:schemeClr>
          </a:solidFill>
          <a:ln>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Присутствует социальная значимость закупки и необходимость безотлагательного заключения контракта (с указанием негативных последствий в случае проведения конкурентной закупки)</a:t>
            </a:r>
          </a:p>
        </p:txBody>
      </p:sp>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ФАС России - мнение</a:t>
            </a:r>
          </a:p>
        </p:txBody>
      </p:sp>
      <p:sp>
        <p:nvSpPr>
          <p:cNvPr id="6" name="Скругленный прямоугольник 5"/>
          <p:cNvSpPr/>
          <p:nvPr/>
        </p:nvSpPr>
        <p:spPr>
          <a:xfrm>
            <a:off x="217713" y="2332608"/>
            <a:ext cx="6048104" cy="1695493"/>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Существует потребность нивелирования недружественных действий иностранных государств</a:t>
            </a:r>
          </a:p>
        </p:txBody>
      </p:sp>
      <p:sp>
        <p:nvSpPr>
          <p:cNvPr id="4" name="Скругленный прямоугольник 3"/>
          <p:cNvSpPr/>
          <p:nvPr/>
        </p:nvSpPr>
        <p:spPr>
          <a:xfrm>
            <a:off x="248476" y="1205835"/>
            <a:ext cx="6017341" cy="738855"/>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Закупка у единственного поставщика целесообразна когда:</a:t>
            </a:r>
            <a:endParaRPr lang="ru-RU" u="sng" dirty="0"/>
          </a:p>
        </p:txBody>
      </p:sp>
    </p:spTree>
    <p:extLst>
      <p:ext uri="{BB962C8B-B14F-4D97-AF65-F5344CB8AC3E}">
        <p14:creationId xmlns:p14="http://schemas.microsoft.com/office/powerpoint/2010/main" val="237084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00038" y="4612728"/>
            <a:ext cx="8056656" cy="584775"/>
          </a:xfrm>
          <a:prstGeom prst="rect">
            <a:avLst/>
          </a:prstGeom>
          <a:noFill/>
        </p:spPr>
        <p:txBody>
          <a:bodyPr wrap="square">
            <a:spAutoFit/>
          </a:bodyPr>
          <a:lstStyle/>
          <a:p>
            <a:r>
              <a:rPr lang="ru-RU" sz="3200" b="1" dirty="0">
                <a:ea typeface="Roboto Lt" pitchFamily="2" charset="0"/>
                <a:cs typeface="Segoe UI" panose="020B0502040204020203" pitchFamily="34" charset="0"/>
              </a:rPr>
              <a:t>Блок 1</a:t>
            </a:r>
          </a:p>
        </p:txBody>
      </p:sp>
      <p:sp>
        <p:nvSpPr>
          <p:cNvPr id="14" name="TextBox 13">
            <a:extLst>
              <a:ext uri="{FF2B5EF4-FFF2-40B4-BE49-F238E27FC236}">
                <a16:creationId xmlns:a16="http://schemas.microsoft.com/office/drawing/2014/main" id="{114169D9-C57A-914A-B361-9B22FA124132}"/>
              </a:ext>
            </a:extLst>
          </p:cNvPr>
          <p:cNvSpPr txBox="1"/>
          <p:nvPr/>
        </p:nvSpPr>
        <p:spPr>
          <a:xfrm>
            <a:off x="284677" y="3191247"/>
            <a:ext cx="7756612" cy="954107"/>
          </a:xfrm>
          <a:prstGeom prst="rect">
            <a:avLst/>
          </a:prstGeom>
          <a:noFill/>
        </p:spPr>
        <p:txBody>
          <a:bodyPr wrap="square" rtlCol="0">
            <a:spAutoFit/>
          </a:bodyPr>
          <a:lstStyle/>
          <a:p>
            <a:r>
              <a:rPr lang="ru-RU" sz="2800" b="1" dirty="0">
                <a:latin typeface="Panton SemiBold"/>
              </a:rPr>
              <a:t>Основные изменения </a:t>
            </a:r>
          </a:p>
          <a:p>
            <a:r>
              <a:rPr lang="ru-RU" sz="2800" b="1" dirty="0">
                <a:latin typeface="Panton SemiBold"/>
              </a:rPr>
              <a:t>законодательства</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00038" y="4448816"/>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14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61391" y="240861"/>
            <a:ext cx="8836907" cy="584775"/>
          </a:xfrm>
          <a:prstGeom prst="rect">
            <a:avLst/>
          </a:prstGeom>
          <a:noFill/>
        </p:spPr>
        <p:txBody>
          <a:bodyPr wrap="square" rtlCol="0">
            <a:spAutoFit/>
          </a:bodyPr>
          <a:lstStyle/>
          <a:p>
            <a:r>
              <a:rPr lang="ru-RU" sz="3200" b="1" dirty="0"/>
              <a:t>Планы Минфина</a:t>
            </a:r>
          </a:p>
        </p:txBody>
      </p:sp>
      <p:sp>
        <p:nvSpPr>
          <p:cNvPr id="6" name="Скругленный прямоугольник 5"/>
          <p:cNvSpPr/>
          <p:nvPr/>
        </p:nvSpPr>
        <p:spPr>
          <a:xfrm>
            <a:off x="248476" y="1066497"/>
            <a:ext cx="7885329" cy="675217"/>
          </a:xfrm>
          <a:prstGeom prst="round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2"/>
                </a:solidFill>
              </a:rPr>
              <a:t>Продление на 2023 год</a:t>
            </a:r>
            <a:endParaRPr lang="ru-RU" dirty="0">
              <a:solidFill>
                <a:schemeClr val="bg2"/>
              </a:solidFill>
            </a:endParaRPr>
          </a:p>
        </p:txBody>
      </p:sp>
      <p:sp>
        <p:nvSpPr>
          <p:cNvPr id="12" name="Скругленный прямоугольник 11"/>
          <p:cNvSpPr/>
          <p:nvPr/>
        </p:nvSpPr>
        <p:spPr>
          <a:xfrm>
            <a:off x="235894" y="1909218"/>
            <a:ext cx="7885329" cy="675217"/>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Права заказчика на изменение любых существенных условий контракта</a:t>
            </a:r>
          </a:p>
        </p:txBody>
      </p:sp>
      <p:sp>
        <p:nvSpPr>
          <p:cNvPr id="13" name="Скругленный прямоугольник 12"/>
          <p:cNvSpPr/>
          <p:nvPr/>
        </p:nvSpPr>
        <p:spPr>
          <a:xfrm>
            <a:off x="235894" y="2726576"/>
            <a:ext cx="7885329" cy="675217"/>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Права заказчика на изменение существенных условий контрактов на строительство свыше 30%</a:t>
            </a:r>
          </a:p>
        </p:txBody>
      </p:sp>
      <p:sp>
        <p:nvSpPr>
          <p:cNvPr id="14" name="Скругленный прямоугольник 13"/>
          <p:cNvSpPr/>
          <p:nvPr/>
        </p:nvSpPr>
        <p:spPr>
          <a:xfrm>
            <a:off x="235897" y="3549393"/>
            <a:ext cx="7885329" cy="675217"/>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Права Правительства РФ и субъектов РФ определять дополнительные случаи закупки у единственного поставщика</a:t>
            </a:r>
          </a:p>
        </p:txBody>
      </p:sp>
      <p:sp>
        <p:nvSpPr>
          <p:cNvPr id="15" name="Скругленный прямоугольник 14"/>
          <p:cNvSpPr/>
          <p:nvPr/>
        </p:nvSpPr>
        <p:spPr>
          <a:xfrm>
            <a:off x="248476" y="4366751"/>
            <a:ext cx="7885329" cy="675217"/>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Увеличение размера авансов</a:t>
            </a:r>
          </a:p>
        </p:txBody>
      </p:sp>
      <p:sp>
        <p:nvSpPr>
          <p:cNvPr id="16" name="Скругленный прямоугольник 15"/>
          <p:cNvSpPr/>
          <p:nvPr/>
        </p:nvSpPr>
        <p:spPr>
          <a:xfrm>
            <a:off x="248475" y="5209472"/>
            <a:ext cx="7885329" cy="675217"/>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Упрощение казначейского сопровождения</a:t>
            </a:r>
          </a:p>
        </p:txBody>
      </p:sp>
    </p:spTree>
    <p:extLst>
      <p:ext uri="{BB962C8B-B14F-4D97-AF65-F5344CB8AC3E}">
        <p14:creationId xmlns:p14="http://schemas.microsoft.com/office/powerpoint/2010/main" val="27489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61391" y="240861"/>
            <a:ext cx="8836907" cy="584775"/>
          </a:xfrm>
          <a:prstGeom prst="rect">
            <a:avLst/>
          </a:prstGeom>
          <a:noFill/>
        </p:spPr>
        <p:txBody>
          <a:bodyPr wrap="square" rtlCol="0">
            <a:spAutoFit/>
          </a:bodyPr>
          <a:lstStyle/>
          <a:p>
            <a:r>
              <a:rPr lang="ru-RU" sz="3200" b="1" dirty="0"/>
              <a:t>Планы Минфина</a:t>
            </a:r>
          </a:p>
        </p:txBody>
      </p:sp>
      <p:sp>
        <p:nvSpPr>
          <p:cNvPr id="6" name="Скругленный прямоугольник 5"/>
          <p:cNvSpPr/>
          <p:nvPr/>
        </p:nvSpPr>
        <p:spPr>
          <a:xfrm>
            <a:off x="1846162" y="1059808"/>
            <a:ext cx="7885329" cy="477234"/>
          </a:xfrm>
          <a:prstGeom prst="round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2"/>
                </a:solidFill>
              </a:rPr>
              <a:t>Иные новации</a:t>
            </a:r>
            <a:endParaRPr lang="ru-RU" dirty="0">
              <a:solidFill>
                <a:schemeClr val="bg2"/>
              </a:solidFill>
            </a:endParaRPr>
          </a:p>
        </p:txBody>
      </p:sp>
      <p:sp>
        <p:nvSpPr>
          <p:cNvPr id="12" name="Скругленный прямоугольник 11"/>
          <p:cNvSpPr/>
          <p:nvPr/>
        </p:nvSpPr>
        <p:spPr>
          <a:xfrm>
            <a:off x="248475" y="1696132"/>
            <a:ext cx="11686140" cy="83398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Изменения в 44-ФЗ: установление случаев изменения существенных условий контрактов по геологическому изучению недр, а также всех контрактов с единственным поставщиком (кроме контрактов по актам правительства и по результатам несостоявшихся закупок)</a:t>
            </a:r>
          </a:p>
        </p:txBody>
      </p:sp>
      <p:sp>
        <p:nvSpPr>
          <p:cNvPr id="13" name="Скругленный прямоугольник 12"/>
          <p:cNvSpPr/>
          <p:nvPr/>
        </p:nvSpPr>
        <p:spPr>
          <a:xfrm>
            <a:off x="248475" y="2701281"/>
            <a:ext cx="11686140" cy="875629"/>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Изменения в 44-ФЗ: расширение перечня случаев закупки у единственного поставщика («сервисные» закупкам для военной продукции (с производителем) в целях выполнения СВО, задач для обороны и безопасности гос-ва. гос. материального резерва)</a:t>
            </a:r>
          </a:p>
        </p:txBody>
      </p:sp>
      <p:sp>
        <p:nvSpPr>
          <p:cNvPr id="11" name="Скругленный прямоугольник 10"/>
          <p:cNvSpPr/>
          <p:nvPr/>
        </p:nvSpPr>
        <p:spPr>
          <a:xfrm>
            <a:off x="273150" y="3750661"/>
            <a:ext cx="11661466" cy="66648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Изменения в 44-ФЗ: наделение Правительства РФ полномочиями определить случаи </a:t>
            </a:r>
            <a:r>
              <a:rPr lang="ru-RU" sz="1600" dirty="0" err="1">
                <a:solidFill>
                  <a:schemeClr val="tx1"/>
                </a:solidFill>
              </a:rPr>
              <a:t>неразмещения</a:t>
            </a:r>
            <a:r>
              <a:rPr lang="ru-RU" sz="1600" dirty="0">
                <a:solidFill>
                  <a:schemeClr val="tx1"/>
                </a:solidFill>
              </a:rPr>
              <a:t> информации, не относящейся к </a:t>
            </a:r>
            <a:r>
              <a:rPr lang="ru-RU" sz="1600" dirty="0" err="1">
                <a:solidFill>
                  <a:schemeClr val="tx1"/>
                </a:solidFill>
              </a:rPr>
              <a:t>гос</a:t>
            </a:r>
            <a:r>
              <a:rPr lang="ru-RU" sz="1600" dirty="0">
                <a:solidFill>
                  <a:schemeClr val="tx1"/>
                </a:solidFill>
              </a:rPr>
              <a:t> тайне, на официальном сайте  </a:t>
            </a:r>
          </a:p>
        </p:txBody>
      </p:sp>
      <p:sp>
        <p:nvSpPr>
          <p:cNvPr id="17" name="Скругленный прямоугольник 16"/>
          <p:cNvSpPr/>
          <p:nvPr/>
        </p:nvSpPr>
        <p:spPr>
          <a:xfrm>
            <a:off x="273148" y="4590898"/>
            <a:ext cx="11661467" cy="66648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Проект ПП: ограничение размеров обеспечения для контрактов на строительство (для контрактов с НМЦК менее 1 млрд. руб. – 20%, для контрактов более 1 млрд. руб. – 15%)</a:t>
            </a:r>
          </a:p>
        </p:txBody>
      </p:sp>
      <p:sp>
        <p:nvSpPr>
          <p:cNvPr id="18" name="Скругленный прямоугольник 17"/>
          <p:cNvSpPr/>
          <p:nvPr/>
        </p:nvSpPr>
        <p:spPr>
          <a:xfrm>
            <a:off x="273148" y="5431135"/>
            <a:ext cx="11661467" cy="66648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Проект ПП: мобилизация как основание для изменения существенных условий контракта (согласно ч.65.1 ст. 112), невнесение в РНП т списания </a:t>
            </a:r>
            <a:r>
              <a:rPr lang="ru-RU" sz="1600" dirty="0" err="1">
                <a:solidFill>
                  <a:schemeClr val="tx1"/>
                </a:solidFill>
              </a:rPr>
              <a:t>неутоек</a:t>
            </a:r>
            <a:r>
              <a:rPr lang="ru-RU" sz="1600" dirty="0">
                <a:solidFill>
                  <a:schemeClr val="tx1"/>
                </a:solidFill>
              </a:rPr>
              <a:t> (подробно – на слайдах 22-23)</a:t>
            </a:r>
          </a:p>
        </p:txBody>
      </p:sp>
      <p:sp>
        <p:nvSpPr>
          <p:cNvPr id="19" name="Скругленный прямоугольник 18"/>
          <p:cNvSpPr/>
          <p:nvPr/>
        </p:nvSpPr>
        <p:spPr>
          <a:xfrm>
            <a:off x="260811" y="6271372"/>
            <a:ext cx="11661467" cy="432306"/>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Оптимизация </a:t>
            </a:r>
            <a:r>
              <a:rPr lang="ru-RU" sz="1600" dirty="0" err="1">
                <a:solidFill>
                  <a:schemeClr val="tx1"/>
                </a:solidFill>
              </a:rPr>
              <a:t>импортозамещения</a:t>
            </a:r>
            <a:r>
              <a:rPr lang="ru-RU" sz="1600" dirty="0">
                <a:solidFill>
                  <a:schemeClr val="tx1"/>
                </a:solidFill>
              </a:rPr>
              <a:t> ???</a:t>
            </a:r>
          </a:p>
        </p:txBody>
      </p:sp>
    </p:spTree>
    <p:extLst>
      <p:ext uri="{BB962C8B-B14F-4D97-AF65-F5344CB8AC3E}">
        <p14:creationId xmlns:p14="http://schemas.microsoft.com/office/powerpoint/2010/main" val="92444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5" name="Скругленный прямоугольник 4"/>
          <p:cNvSpPr/>
          <p:nvPr/>
        </p:nvSpPr>
        <p:spPr>
          <a:xfrm>
            <a:off x="8830492" y="1805352"/>
            <a:ext cx="2884882" cy="3247293"/>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Изменено ранее действовавшее ПП N783 от 4 июля 2018 г. </a:t>
            </a:r>
          </a:p>
          <a:p>
            <a:pPr algn="ctr"/>
            <a:endParaRPr lang="ru-RU" sz="1400" dirty="0">
              <a:solidFill>
                <a:schemeClr val="bg1"/>
              </a:solidFill>
            </a:endParaRPr>
          </a:p>
          <a:p>
            <a:pPr algn="ctr"/>
            <a:r>
              <a:rPr lang="ru-RU" sz="1400" dirty="0">
                <a:solidFill>
                  <a:schemeClr val="bg1"/>
                </a:solidFill>
              </a:rPr>
              <a:t>(ПП РФ №340 от 10 марта 2022 года и дополнительно ПП РФ от 23.03.2022 N 439 в части изменения цен «строительных» контрактов)</a:t>
            </a:r>
          </a:p>
        </p:txBody>
      </p:sp>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11466897" cy="584775"/>
          </a:xfrm>
          <a:prstGeom prst="rect">
            <a:avLst/>
          </a:prstGeom>
          <a:noFill/>
        </p:spPr>
        <p:txBody>
          <a:bodyPr wrap="square" rtlCol="0">
            <a:spAutoFit/>
          </a:bodyPr>
          <a:lstStyle/>
          <a:p>
            <a:r>
              <a:rPr lang="ru-RU" sz="3200" b="1" dirty="0"/>
              <a:t>Списание неустоек – работающие антикризисные меры</a:t>
            </a:r>
          </a:p>
        </p:txBody>
      </p:sp>
      <p:sp>
        <p:nvSpPr>
          <p:cNvPr id="4" name="Скругленный прямоугольник 3"/>
          <p:cNvSpPr/>
          <p:nvPr/>
        </p:nvSpPr>
        <p:spPr>
          <a:xfrm>
            <a:off x="366359" y="1066497"/>
            <a:ext cx="7406357" cy="1333417"/>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Базовое условие: </a:t>
            </a:r>
            <a:r>
              <a:rPr lang="ru-RU" dirty="0"/>
              <a:t>Списание начисленных и неуплаченных сумм неустоек (штрафов, пеней) осуществляется по контрактам, </a:t>
            </a:r>
            <a:r>
              <a:rPr lang="ru-RU" b="1" u="sng" dirty="0"/>
              <a:t>обязательства по которым исполнены в полном объеме</a:t>
            </a:r>
            <a:endParaRPr lang="ru-RU" u="sng" dirty="0"/>
          </a:p>
        </p:txBody>
      </p:sp>
      <p:sp>
        <p:nvSpPr>
          <p:cNvPr id="6" name="Скругленный прямоугольник 5"/>
          <p:cNvSpPr/>
          <p:nvPr/>
        </p:nvSpPr>
        <p:spPr>
          <a:xfrm>
            <a:off x="793080" y="2616373"/>
            <a:ext cx="7402654" cy="411915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Исключение: контракты, по которым</a:t>
            </a:r>
          </a:p>
          <a:p>
            <a:pPr algn="ctr"/>
            <a:endParaRPr lang="ru-RU" sz="1400" dirty="0">
              <a:solidFill>
                <a:schemeClr val="tx1"/>
              </a:solidFill>
            </a:endParaRPr>
          </a:p>
          <a:p>
            <a:pPr algn="ctr"/>
            <a:r>
              <a:rPr lang="ru-RU" sz="1400" dirty="0">
                <a:solidFill>
                  <a:schemeClr val="tx1"/>
                </a:solidFill>
              </a:rPr>
              <a:t>а) в 2015, 2016 и 2020 годах изменены по соглашению сторон условия о сроке исполнения контракта, и (или) цене контракта, и (или) цене единицы товара, работы, услуги, и (или) количестве товаров, объеме работ, услуг, предусмотренных контрактами;</a:t>
            </a:r>
          </a:p>
          <a:p>
            <a:pPr algn="ctr"/>
            <a:r>
              <a:rPr lang="ru-RU" sz="1400" dirty="0">
                <a:solidFill>
                  <a:schemeClr val="tx1"/>
                </a:solidFill>
              </a:rPr>
              <a:t>б) в 2020 году обязательства не были исполнены в полном объеме в связи с возникновением не зависящих от поставщика (подрядчика, исполнителя) обстоятельств, повлекших невозможность исполнения контракта в связи с распространением новой коронавирусной инфекции;</a:t>
            </a:r>
          </a:p>
          <a:p>
            <a:pPr algn="ctr"/>
            <a:r>
              <a:rPr lang="ru-RU" sz="1400" dirty="0">
                <a:solidFill>
                  <a:schemeClr val="tx1"/>
                </a:solidFill>
              </a:rPr>
              <a:t>в) </a:t>
            </a:r>
            <a:r>
              <a:rPr lang="ru-RU" sz="1400" b="1" u="sng" dirty="0">
                <a:solidFill>
                  <a:schemeClr val="tx1"/>
                </a:solidFill>
              </a:rPr>
              <a:t>в 2021 и 2022 годах </a:t>
            </a:r>
            <a:r>
              <a:rPr lang="ru-RU" sz="1400" dirty="0">
                <a:solidFill>
                  <a:schemeClr val="tx1"/>
                </a:solidFill>
              </a:rPr>
              <a:t>обязательства не были исполнены в полном объеме в связи с существенным увеличением в 2021 и 2022 годах цен на строительные ресурсы, повлекшем невозможность исполнения контракта поставщиком (подрядчиком, исполнителем);</a:t>
            </a:r>
          </a:p>
        </p:txBody>
      </p:sp>
      <p:sp>
        <p:nvSpPr>
          <p:cNvPr id="7" name="TextBox 6"/>
          <p:cNvSpPr txBox="1"/>
          <p:nvPr/>
        </p:nvSpPr>
        <p:spPr>
          <a:xfrm>
            <a:off x="248477" y="3428999"/>
            <a:ext cx="738664" cy="2562497"/>
          </a:xfrm>
          <a:prstGeom prst="rect">
            <a:avLst/>
          </a:prstGeom>
          <a:noFill/>
        </p:spPr>
        <p:txBody>
          <a:bodyPr vert="vert270" wrap="square" rtlCol="0">
            <a:spAutoFit/>
          </a:bodyPr>
          <a:lstStyle/>
          <a:p>
            <a:r>
              <a:rPr lang="ru-RU" dirty="0"/>
              <a:t>(«Старые условия»)</a:t>
            </a:r>
          </a:p>
          <a:p>
            <a:endParaRPr lang="ru-RU" dirty="0"/>
          </a:p>
        </p:txBody>
      </p:sp>
    </p:spTree>
    <p:extLst>
      <p:ext uri="{BB962C8B-B14F-4D97-AF65-F5344CB8AC3E}">
        <p14:creationId xmlns:p14="http://schemas.microsoft.com/office/powerpoint/2010/main" val="30599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366359" y="1066497"/>
            <a:ext cx="7406357" cy="133341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Базовое условие: </a:t>
            </a:r>
            <a:r>
              <a:rPr lang="ru-RU" dirty="0"/>
              <a:t>Списание начисленных и неуплаченных сумм неустоек (штрафов, пеней) осуществляется по контрактам, </a:t>
            </a:r>
            <a:r>
              <a:rPr lang="ru-RU" b="1" u="sng" dirty="0"/>
              <a:t>обязательства по которым исполнены в полном объеме</a:t>
            </a:r>
            <a:endParaRPr lang="ru-RU" u="sng" dirty="0"/>
          </a:p>
        </p:txBody>
      </p:sp>
      <p:sp>
        <p:nvSpPr>
          <p:cNvPr id="6" name="Скругленный прямоугольник 5"/>
          <p:cNvSpPr/>
          <p:nvPr/>
        </p:nvSpPr>
        <p:spPr>
          <a:xfrm>
            <a:off x="793080" y="2616373"/>
            <a:ext cx="7402654" cy="411915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Исключение: контракты, по которым</a:t>
            </a:r>
          </a:p>
          <a:p>
            <a:pPr algn="ctr"/>
            <a:endParaRPr lang="ru-RU" sz="1400" dirty="0">
              <a:solidFill>
                <a:schemeClr val="tx1"/>
              </a:solidFill>
            </a:endParaRPr>
          </a:p>
          <a:p>
            <a:pPr algn="ctr"/>
            <a:r>
              <a:rPr lang="ru-RU" sz="1400" dirty="0">
                <a:solidFill>
                  <a:schemeClr val="tx1"/>
                </a:solidFill>
              </a:rPr>
              <a:t>г) обязательства не были исполнены в полном объеме по причине возникновения при исполнении контракта не зависящих от сторон контракта обстоятельств, влекущих невозможность его исполнения без изменения условий, </a:t>
            </a:r>
            <a:r>
              <a:rPr lang="ru-RU" sz="1400" u="sng" dirty="0">
                <a:solidFill>
                  <a:schemeClr val="tx1"/>
                </a:solidFill>
              </a:rPr>
              <a:t>в связи с введением политических или экономических санкций </a:t>
            </a:r>
            <a:r>
              <a:rPr lang="ru-RU" sz="1400" dirty="0">
                <a:solidFill>
                  <a:schemeClr val="tx1"/>
                </a:solidFill>
              </a:rPr>
              <a:t>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(далее - санкции), и (или) с введением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 (далее - меры ограничительного характера)</a:t>
            </a:r>
          </a:p>
          <a:p>
            <a:pPr algn="ctr"/>
            <a:endParaRPr lang="ru-RU" sz="1400" dirty="0">
              <a:solidFill>
                <a:schemeClr val="tx1"/>
              </a:solidFill>
            </a:endParaRPr>
          </a:p>
        </p:txBody>
      </p:sp>
      <p:sp>
        <p:nvSpPr>
          <p:cNvPr id="7" name="TextBox 6"/>
          <p:cNvSpPr txBox="1"/>
          <p:nvPr/>
        </p:nvSpPr>
        <p:spPr>
          <a:xfrm>
            <a:off x="248477" y="3428998"/>
            <a:ext cx="738664" cy="2142307"/>
          </a:xfrm>
          <a:prstGeom prst="rect">
            <a:avLst/>
          </a:prstGeom>
          <a:noFill/>
        </p:spPr>
        <p:txBody>
          <a:bodyPr vert="vert270" wrap="square" rtlCol="0">
            <a:spAutoFit/>
          </a:bodyPr>
          <a:lstStyle/>
          <a:p>
            <a:r>
              <a:rPr lang="ru-RU" dirty="0"/>
              <a:t>(«Новое условие»)</a:t>
            </a:r>
          </a:p>
          <a:p>
            <a:endParaRPr lang="ru-RU" dirty="0"/>
          </a:p>
        </p:txBody>
      </p:sp>
      <p:sp>
        <p:nvSpPr>
          <p:cNvPr id="9" name="Скругленный прямоугольник 8"/>
          <p:cNvSpPr/>
          <p:nvPr/>
        </p:nvSpPr>
        <p:spPr>
          <a:xfrm>
            <a:off x="8830492" y="1805352"/>
            <a:ext cx="2884882" cy="3247293"/>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Изменено ранее действовавшее ПП N783 от 4 июля 2018 г. </a:t>
            </a:r>
          </a:p>
          <a:p>
            <a:pPr algn="ctr"/>
            <a:endParaRPr lang="ru-RU" sz="1400" dirty="0">
              <a:solidFill>
                <a:schemeClr val="bg1"/>
              </a:solidFill>
            </a:endParaRPr>
          </a:p>
          <a:p>
            <a:pPr algn="ctr"/>
            <a:r>
              <a:rPr lang="ru-RU" sz="1400" dirty="0">
                <a:solidFill>
                  <a:schemeClr val="bg1"/>
                </a:solidFill>
              </a:rPr>
              <a:t>(ПП РФ №340 от 10 марта 2022 года и дополнительно ПП РФ от 23.03.2022 N 439 в части изменения цен «строительных» контрактов)</a:t>
            </a:r>
          </a:p>
        </p:txBody>
      </p:sp>
      <p:sp>
        <p:nvSpPr>
          <p:cNvPr id="11" name="TextBox 10"/>
          <p:cNvSpPr txBox="1"/>
          <p:nvPr/>
        </p:nvSpPr>
        <p:spPr>
          <a:xfrm>
            <a:off x="248477" y="240861"/>
            <a:ext cx="11466897" cy="584775"/>
          </a:xfrm>
          <a:prstGeom prst="rect">
            <a:avLst/>
          </a:prstGeom>
          <a:noFill/>
        </p:spPr>
        <p:txBody>
          <a:bodyPr wrap="square" rtlCol="0">
            <a:spAutoFit/>
          </a:bodyPr>
          <a:lstStyle/>
          <a:p>
            <a:r>
              <a:rPr lang="ru-RU" sz="3200" b="1" dirty="0"/>
              <a:t>Списание неустоек – работающие антикризисные меры</a:t>
            </a:r>
          </a:p>
        </p:txBody>
      </p:sp>
    </p:spTree>
    <p:extLst>
      <p:ext uri="{BB962C8B-B14F-4D97-AF65-F5344CB8AC3E}">
        <p14:creationId xmlns:p14="http://schemas.microsoft.com/office/powerpoint/2010/main" val="163492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40335" y="354958"/>
            <a:ext cx="10475414" cy="892552"/>
          </a:xfrm>
          <a:prstGeom prst="rect">
            <a:avLst/>
          </a:prstGeom>
          <a:noFill/>
        </p:spPr>
        <p:txBody>
          <a:bodyPr wrap="square" rtlCol="0">
            <a:spAutoFit/>
          </a:bodyPr>
          <a:lstStyle/>
          <a:p>
            <a:r>
              <a:rPr lang="ru-RU" sz="2600" b="1" dirty="0"/>
              <a:t>Случаи списания начисленных и неуплаченных сумм </a:t>
            </a:r>
          </a:p>
          <a:p>
            <a:r>
              <a:rPr lang="ru-RU" sz="2600" b="1" dirty="0"/>
              <a:t>неустоек (штрафов, пеней) (пункт 3 ПП 783)</a:t>
            </a:r>
          </a:p>
        </p:txBody>
      </p:sp>
      <p:sp>
        <p:nvSpPr>
          <p:cNvPr id="3" name="TextBox 2"/>
          <p:cNvSpPr txBox="1"/>
          <p:nvPr/>
        </p:nvSpPr>
        <p:spPr>
          <a:xfrm>
            <a:off x="1802674" y="2856918"/>
            <a:ext cx="6879468" cy="3970318"/>
          </a:xfrm>
          <a:prstGeom prst="rect">
            <a:avLst/>
          </a:prstGeom>
          <a:noFill/>
        </p:spPr>
        <p:txBody>
          <a:bodyPr wrap="square" rtlCol="0">
            <a:spAutoFit/>
          </a:bodyPr>
          <a:lstStyle/>
          <a:p>
            <a:r>
              <a:rPr lang="ru-RU" dirty="0"/>
              <a:t>а) если общая сумма начисленных и неуплаченных неустоек (штрафов, пеней) не превышает 5% цены контракта, заказчик осуществляет списание начисленных и неуплаченных сумм неустоек (штрафов, пеней) за исключением случаев, предусмотренных подпунктами "в" - "д" настоящего пункта;</a:t>
            </a:r>
          </a:p>
          <a:p>
            <a:endParaRPr lang="ru-RU" dirty="0"/>
          </a:p>
          <a:p>
            <a:r>
              <a:rPr lang="ru-RU" dirty="0"/>
              <a:t>б) если общая сумма начисленных и неуплаченных неустоек (штрафов, пеней) превышает 5%  цены контракта, но составляет не более 20% цены контракта, заказчик осуществляет списание 50% начисленных и неуплаченных сумм неустоек (штрафов, пеней) при условии уплаты 50% начисленных и неуплаченных сумм неустоек </a:t>
            </a:r>
          </a:p>
          <a:p>
            <a:r>
              <a:rPr lang="ru-RU" dirty="0"/>
              <a:t>(штрафов, пеней), за исключением случаев, предусмотренных подпунктами "в" - "д" настоящего пункта;</a:t>
            </a:r>
          </a:p>
        </p:txBody>
      </p:sp>
      <p:sp>
        <p:nvSpPr>
          <p:cNvPr id="4" name="Прямоугольник 3"/>
          <p:cNvSpPr/>
          <p:nvPr/>
        </p:nvSpPr>
        <p:spPr>
          <a:xfrm>
            <a:off x="300334" y="1380464"/>
            <a:ext cx="7672251" cy="1181773"/>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Право или обязанность??</a:t>
            </a:r>
          </a:p>
          <a:p>
            <a:pPr marL="285750" indent="-285750" algn="ctr">
              <a:buFontTx/>
              <a:buChar char="-"/>
            </a:pPr>
            <a:r>
              <a:rPr lang="ru-RU" dirty="0">
                <a:solidFill>
                  <a:schemeClr val="tx1"/>
                </a:solidFill>
              </a:rPr>
              <a:t>пункт 40 Обзора судебной практики (утв. Президиумом Верховного Суда РФ 28.06.2017)</a:t>
            </a:r>
          </a:p>
          <a:p>
            <a:pPr marL="285750" indent="-285750" algn="ctr">
              <a:buFontTx/>
              <a:buChar char="-"/>
            </a:pPr>
            <a:r>
              <a:rPr lang="ru-RU" dirty="0">
                <a:solidFill>
                  <a:schemeClr val="tx1"/>
                </a:solidFill>
              </a:rPr>
              <a:t>Определение ВС РФ № 302-ЭС21-25561 от 19.04.2022 г.</a:t>
            </a:r>
          </a:p>
        </p:txBody>
      </p:sp>
      <p:sp>
        <p:nvSpPr>
          <p:cNvPr id="6" name="Скругленная прямоугольная выноска 5"/>
          <p:cNvSpPr/>
          <p:nvPr/>
        </p:nvSpPr>
        <p:spPr>
          <a:xfrm>
            <a:off x="140335" y="2856918"/>
            <a:ext cx="1662339" cy="957944"/>
          </a:xfrm>
          <a:prstGeom prst="wedgeRoundRectCallout">
            <a:avLst>
              <a:gd name="adj1" fmla="val 46459"/>
              <a:gd name="adj2" fmla="val 66938"/>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При условии исполнения контракта в полном объеме</a:t>
            </a:r>
          </a:p>
        </p:txBody>
      </p:sp>
      <p:sp>
        <p:nvSpPr>
          <p:cNvPr id="7" name="Прямоугольник 6"/>
          <p:cNvSpPr/>
          <p:nvPr/>
        </p:nvSpPr>
        <p:spPr>
          <a:xfrm>
            <a:off x="8641955" y="3138323"/>
            <a:ext cx="3405051" cy="3250754"/>
          </a:xfrm>
          <a:prstGeom prst="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Важно не когда возникла просрочка, а когда решается спор о неустойке. См. Постановление Арбитражного суда Восточно-Сибирского округа от 15.04.2022 N Ф02-699/2022 по делу N А33-18125/2021 – нарушение обязательств в 2020 году, с тех пор шло судебное разбирательство и АС ВСО принял решение о списании неустойки. Аналогичный вывод и в Определении Судебной коллегии по экономическим спорам Верховного Суда Российской Федерации от 19.04.2022 N 302-ЭС21-25561 по делу N А69-2869/2020</a:t>
            </a:r>
          </a:p>
        </p:txBody>
      </p:sp>
      <p:sp>
        <p:nvSpPr>
          <p:cNvPr id="11" name="Скругленная прямоугольная выноска 10"/>
          <p:cNvSpPr/>
          <p:nvPr/>
        </p:nvSpPr>
        <p:spPr>
          <a:xfrm>
            <a:off x="140334" y="4945298"/>
            <a:ext cx="1662339" cy="957944"/>
          </a:xfrm>
          <a:prstGeom prst="wedgeRoundRectCallout">
            <a:avLst>
              <a:gd name="adj1" fmla="val 46459"/>
              <a:gd name="adj2" fmla="val 66938"/>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При условии исполнения контракта в полном объеме</a:t>
            </a:r>
          </a:p>
        </p:txBody>
      </p:sp>
    </p:spTree>
    <p:extLst>
      <p:ext uri="{BB962C8B-B14F-4D97-AF65-F5344CB8AC3E}">
        <p14:creationId xmlns:p14="http://schemas.microsoft.com/office/powerpoint/2010/main" val="64172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77358" y="1351218"/>
            <a:ext cx="7711492" cy="2554545"/>
          </a:xfrm>
          <a:prstGeom prst="rect">
            <a:avLst/>
          </a:prstGeom>
          <a:noFill/>
        </p:spPr>
        <p:txBody>
          <a:bodyPr wrap="square" rtlCol="0">
            <a:spAutoFit/>
          </a:bodyPr>
          <a:lstStyle/>
          <a:p>
            <a:r>
              <a:rPr lang="ru-RU" sz="2000" dirty="0"/>
              <a:t>в) если неуплаченные неустойки (штрафы, пени) начислены вследствие неисполнения поставщиком (подрядчиком, исполнителем) обязательств по контракту в связи с возникновением не зависящих от него обстоятельств, повлекших невозможность исполнения контракта в связи с распространением новой коронавирусной инфекции, заказчик осуществляет списание начисленных и неуплаченных сумм неустоек (штрафов, пеней);</a:t>
            </a:r>
          </a:p>
        </p:txBody>
      </p:sp>
      <p:sp>
        <p:nvSpPr>
          <p:cNvPr id="7" name="TextBox 6"/>
          <p:cNvSpPr txBox="1"/>
          <p:nvPr/>
        </p:nvSpPr>
        <p:spPr>
          <a:xfrm>
            <a:off x="70667" y="354958"/>
            <a:ext cx="10475414" cy="892552"/>
          </a:xfrm>
          <a:prstGeom prst="rect">
            <a:avLst/>
          </a:prstGeom>
          <a:noFill/>
        </p:spPr>
        <p:txBody>
          <a:bodyPr wrap="square" rtlCol="0">
            <a:spAutoFit/>
          </a:bodyPr>
          <a:lstStyle/>
          <a:p>
            <a:r>
              <a:rPr lang="ru-RU" sz="2600" b="1" dirty="0"/>
              <a:t>Случаи и порядок списания начисленных и неуплаченных сумм неустоек (штрафов, пеней) (пункт 3 ПП 783)</a:t>
            </a:r>
          </a:p>
        </p:txBody>
      </p:sp>
      <p:sp>
        <p:nvSpPr>
          <p:cNvPr id="9" name="Скругленная прямоугольная выноска 8"/>
          <p:cNvSpPr/>
          <p:nvPr/>
        </p:nvSpPr>
        <p:spPr>
          <a:xfrm>
            <a:off x="9009499" y="1220646"/>
            <a:ext cx="1898469" cy="957944"/>
          </a:xfrm>
          <a:prstGeom prst="wedgeRoundRectCallout">
            <a:avLst>
              <a:gd name="adj1" fmla="val -124642"/>
              <a:gd name="adj2" fmla="val 93302"/>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Контракт может не быть исполнен в полном объеме</a:t>
            </a:r>
          </a:p>
        </p:txBody>
      </p:sp>
      <p:sp>
        <p:nvSpPr>
          <p:cNvPr id="4" name="Выноска со стрелкой вверх 3"/>
          <p:cNvSpPr/>
          <p:nvPr/>
        </p:nvSpPr>
        <p:spPr>
          <a:xfrm>
            <a:off x="252549" y="3622766"/>
            <a:ext cx="7315200" cy="3021874"/>
          </a:xfrm>
          <a:prstGeom prst="upArrowCallout">
            <a:avLst>
              <a:gd name="adj1" fmla="val 25000"/>
              <a:gd name="adj2" fmla="val 25000"/>
              <a:gd name="adj3" fmla="val 27830"/>
              <a:gd name="adj4" fmla="val 64977"/>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Правоприменительная практика: Постановление Арбитражного суда Волго-Вятского округа от 04.03.2022 N Ф01-53/2022 по делу N А28-4578/2021 со ссылкой на вопрос 7 Обзора по отдельным вопросам судебной практики, связанным с применением законодательства и мер по противодействию распространению на территории Российской Федерации новой коронавирусной инфекции (COVID-19) N 1, утвержденного Президиумом Верховного Суда Российской Федерации 21.04.2020: </a:t>
            </a:r>
          </a:p>
          <a:p>
            <a:pPr algn="ctr"/>
            <a:r>
              <a:rPr lang="ru-RU" sz="1100" dirty="0">
                <a:solidFill>
                  <a:schemeClr val="tx1"/>
                </a:solidFill>
              </a:rPr>
              <a:t>признание распространения новой коронавирусной инфекции обстоятельством непреодолимой силы не может быть универсальным для всех категорий должников, независимо от типа их деятельности, условий ее осуществления, в том числе региона, в котором действует организация, в силу чего существование обстоятельств непреодолимой силы должно быть установлено с учетом обстоятельств конкретного дела (в том числе срока исполнения обязательства, характера неисполненного обязательства, разумности и добросовестности действий должника и т.д.)</a:t>
            </a:r>
          </a:p>
        </p:txBody>
      </p:sp>
    </p:spTree>
    <p:extLst>
      <p:ext uri="{BB962C8B-B14F-4D97-AF65-F5344CB8AC3E}">
        <p14:creationId xmlns:p14="http://schemas.microsoft.com/office/powerpoint/2010/main" val="55785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87517" y="1513598"/>
            <a:ext cx="7711492" cy="5078313"/>
          </a:xfrm>
          <a:prstGeom prst="rect">
            <a:avLst/>
          </a:prstGeom>
          <a:noFill/>
        </p:spPr>
        <p:txBody>
          <a:bodyPr wrap="square" rtlCol="0">
            <a:spAutoFit/>
          </a:bodyPr>
          <a:lstStyle/>
          <a:p>
            <a:r>
              <a:rPr lang="ru-RU" dirty="0"/>
              <a:t>г) если неуплаченные неустойки (штрафы, пени) начислены вследствие неисполнения поставщиком (подрядчиком, исполнителем) обязательств по контракту в связи с существенным увеличением в 2021 и 2022 годах цен на строительные ресурсы, повлекшем невозможность исполнения контракта поставщиком (подрядчиком, исполнителем), заказчик осуществляет списание начисленных и неуплаченных сумм неустоек (штрафов, пеней) в период с даты заключения контракта до даты представления предусмотренного абзацем пятым подпункта "а" пункта 2 постановления Правительства Российской Федерации от 9 августа 2021 г. N 1315 "О внесении изменений в некоторые акты Правительства Российской Федерации" предложения поставщика (подрядчика, исполнителя) об изменении существенных условий контракта в связи с существенным увеличением цен на строительные ресурсы, подлежащие поставке и (или) использованию при исполнении такого контракта, с приложением информации и документов, обосновывающих такое предложение;</a:t>
            </a:r>
          </a:p>
          <a:p>
            <a:endParaRPr lang="ru-RU" dirty="0"/>
          </a:p>
        </p:txBody>
      </p:sp>
      <p:sp>
        <p:nvSpPr>
          <p:cNvPr id="7" name="TextBox 6"/>
          <p:cNvSpPr txBox="1"/>
          <p:nvPr/>
        </p:nvSpPr>
        <p:spPr>
          <a:xfrm>
            <a:off x="187517" y="354958"/>
            <a:ext cx="10475414" cy="892552"/>
          </a:xfrm>
          <a:prstGeom prst="rect">
            <a:avLst/>
          </a:prstGeom>
          <a:noFill/>
        </p:spPr>
        <p:txBody>
          <a:bodyPr wrap="square" rtlCol="0">
            <a:spAutoFit/>
          </a:bodyPr>
          <a:lstStyle/>
          <a:p>
            <a:r>
              <a:rPr lang="ru-RU" sz="2600" b="1" dirty="0"/>
              <a:t>Случаи и порядок списания начисленных и неуплаченных сумм неустоек (штрафов, пеней) (пункт 3 ПП 783)</a:t>
            </a:r>
          </a:p>
        </p:txBody>
      </p:sp>
      <p:sp>
        <p:nvSpPr>
          <p:cNvPr id="9" name="Скругленная прямоугольная выноска 8"/>
          <p:cNvSpPr/>
          <p:nvPr/>
        </p:nvSpPr>
        <p:spPr>
          <a:xfrm>
            <a:off x="9157544" y="1034626"/>
            <a:ext cx="1898469" cy="957944"/>
          </a:xfrm>
          <a:prstGeom prst="wedgeRoundRectCallout">
            <a:avLst>
              <a:gd name="adj1" fmla="val -124642"/>
              <a:gd name="adj2" fmla="val 93302"/>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Контракт может не быть исполнен в полном объеме</a:t>
            </a:r>
          </a:p>
        </p:txBody>
      </p:sp>
      <p:sp>
        <p:nvSpPr>
          <p:cNvPr id="6" name="Скругленный прямоугольник 5"/>
          <p:cNvSpPr/>
          <p:nvPr/>
        </p:nvSpPr>
        <p:spPr>
          <a:xfrm>
            <a:off x="8195733" y="2672238"/>
            <a:ext cx="3917890" cy="361018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Формально: ПП 1315 распространяет свое действие только на федеральных заказчиков, следовательно, подрядчик по региональному или муниципальном контракту в принципе не может направить обращение, предусмотренное </a:t>
            </a:r>
            <a:r>
              <a:rPr lang="ru-RU" dirty="0" err="1"/>
              <a:t>пп</a:t>
            </a:r>
            <a:r>
              <a:rPr lang="ru-RU" dirty="0"/>
              <a:t>. «а» пункта 2 ПП 1315 </a:t>
            </a:r>
          </a:p>
          <a:p>
            <a:pPr algn="ctr"/>
            <a:endParaRPr lang="ru-RU" dirty="0"/>
          </a:p>
        </p:txBody>
      </p:sp>
    </p:spTree>
    <p:extLst>
      <p:ext uri="{BB962C8B-B14F-4D97-AF65-F5344CB8AC3E}">
        <p14:creationId xmlns:p14="http://schemas.microsoft.com/office/powerpoint/2010/main" val="233621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89805" y="2136064"/>
            <a:ext cx="7148133" cy="3139321"/>
          </a:xfrm>
          <a:prstGeom prst="rect">
            <a:avLst/>
          </a:prstGeom>
          <a:noFill/>
        </p:spPr>
        <p:txBody>
          <a:bodyPr wrap="square" rtlCol="0">
            <a:spAutoFit/>
          </a:bodyPr>
          <a:lstStyle/>
          <a:p>
            <a:r>
              <a:rPr lang="ru-RU" sz="2000" dirty="0"/>
              <a:t>д) если неуплаченные неустойки (штрафы, пени) начислены вследствие неисполнения поставщиком (подрядчиком, исполнителем) обязательств по контракту в связи с возникновением не зависящих от него обстоятельств, повлекших невозможность исполнения контракта </a:t>
            </a:r>
            <a:r>
              <a:rPr lang="ru-RU" sz="2000" b="1" dirty="0"/>
              <a:t>в связи с введением санкций и (или) мер ограничительного характера</a:t>
            </a:r>
            <a:r>
              <a:rPr lang="ru-RU" sz="2000" dirty="0"/>
              <a:t>, заказчик осуществляет списание начисленных и неуплаченных сумм неустоек (штрафов, пеней).</a:t>
            </a:r>
          </a:p>
          <a:p>
            <a:endParaRPr lang="ru-RU" dirty="0"/>
          </a:p>
        </p:txBody>
      </p:sp>
      <p:sp>
        <p:nvSpPr>
          <p:cNvPr id="7" name="TextBox 6"/>
          <p:cNvSpPr txBox="1"/>
          <p:nvPr/>
        </p:nvSpPr>
        <p:spPr>
          <a:xfrm>
            <a:off x="187517" y="354958"/>
            <a:ext cx="10475414" cy="892552"/>
          </a:xfrm>
          <a:prstGeom prst="rect">
            <a:avLst/>
          </a:prstGeom>
          <a:noFill/>
        </p:spPr>
        <p:txBody>
          <a:bodyPr wrap="square" rtlCol="0">
            <a:spAutoFit/>
          </a:bodyPr>
          <a:lstStyle/>
          <a:p>
            <a:r>
              <a:rPr lang="ru-RU" sz="2600" b="1" dirty="0"/>
              <a:t>Случаи списания начисленных и неуплаченных сумм неустоек (штрафов, пеней) (пункт 3 ПП 783)</a:t>
            </a:r>
          </a:p>
        </p:txBody>
      </p:sp>
      <p:sp>
        <p:nvSpPr>
          <p:cNvPr id="9" name="Скругленная прямоугольная выноска 8"/>
          <p:cNvSpPr/>
          <p:nvPr/>
        </p:nvSpPr>
        <p:spPr>
          <a:xfrm>
            <a:off x="5735076" y="5205995"/>
            <a:ext cx="1898469" cy="957944"/>
          </a:xfrm>
          <a:prstGeom prst="wedgeRoundRectCallout">
            <a:avLst>
              <a:gd name="adj1" fmla="val -125101"/>
              <a:gd name="adj2" fmla="val -105789"/>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Контракт может не быть исполнен в полном объеме</a:t>
            </a:r>
          </a:p>
        </p:txBody>
      </p:sp>
    </p:spTree>
    <p:extLst>
      <p:ext uri="{BB962C8B-B14F-4D97-AF65-F5344CB8AC3E}">
        <p14:creationId xmlns:p14="http://schemas.microsoft.com/office/powerpoint/2010/main" val="5898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Варианты взыскания</a:t>
            </a:r>
          </a:p>
        </p:txBody>
      </p:sp>
      <p:sp>
        <p:nvSpPr>
          <p:cNvPr id="4" name="Скругленный прямоугольник 3"/>
          <p:cNvSpPr/>
          <p:nvPr/>
        </p:nvSpPr>
        <p:spPr>
          <a:xfrm>
            <a:off x="248477" y="1262743"/>
            <a:ext cx="3086906" cy="2595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Взыскание через требование к поставщику (исполнителю, подрядчику) или за счет обеспечения исполнения контракта</a:t>
            </a:r>
          </a:p>
        </p:txBody>
      </p:sp>
      <p:sp>
        <p:nvSpPr>
          <p:cNvPr id="7" name="Скругленный прямоугольник 6"/>
          <p:cNvSpPr/>
          <p:nvPr/>
        </p:nvSpPr>
        <p:spPr>
          <a:xfrm>
            <a:off x="302709" y="4132217"/>
            <a:ext cx="3086906" cy="2595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Взыскание через уменьшение суммы, подлежащей оплате</a:t>
            </a:r>
          </a:p>
        </p:txBody>
      </p:sp>
      <p:sp>
        <p:nvSpPr>
          <p:cNvPr id="9" name="Скругленный прямоугольник 8"/>
          <p:cNvSpPr/>
          <p:nvPr/>
        </p:nvSpPr>
        <p:spPr>
          <a:xfrm>
            <a:off x="3828667" y="1246664"/>
            <a:ext cx="3086906" cy="2595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документе о приемке в электронной форме сведения не вносятся. Соответствующая информация размещается вручную в реестре контрактов</a:t>
            </a:r>
          </a:p>
        </p:txBody>
      </p:sp>
      <p:sp>
        <p:nvSpPr>
          <p:cNvPr id="5" name="Стрелка вправо 4"/>
          <p:cNvSpPr/>
          <p:nvPr/>
        </p:nvSpPr>
        <p:spPr>
          <a:xfrm>
            <a:off x="3100251" y="2166279"/>
            <a:ext cx="1121854" cy="600892"/>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7408857" y="1246664"/>
            <a:ext cx="3086906" cy="2595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См. следующие 3 слайда</a:t>
            </a:r>
          </a:p>
        </p:txBody>
      </p:sp>
      <p:sp>
        <p:nvSpPr>
          <p:cNvPr id="11" name="Стрелка вправо 10"/>
          <p:cNvSpPr/>
          <p:nvPr/>
        </p:nvSpPr>
        <p:spPr>
          <a:xfrm>
            <a:off x="6716938" y="2166279"/>
            <a:ext cx="1121854" cy="600892"/>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48477" y="988424"/>
            <a:ext cx="1715589" cy="607922"/>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Вариант 1</a:t>
            </a:r>
          </a:p>
        </p:txBody>
      </p:sp>
      <p:sp>
        <p:nvSpPr>
          <p:cNvPr id="14" name="Прямоугольник 13"/>
          <p:cNvSpPr/>
          <p:nvPr/>
        </p:nvSpPr>
        <p:spPr>
          <a:xfrm>
            <a:off x="302709" y="3966641"/>
            <a:ext cx="1715589" cy="607922"/>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Вариант 2</a:t>
            </a:r>
          </a:p>
        </p:txBody>
      </p:sp>
      <p:sp>
        <p:nvSpPr>
          <p:cNvPr id="15" name="Скругленный прямоугольник 14"/>
          <p:cNvSpPr/>
          <p:nvPr/>
        </p:nvSpPr>
        <p:spPr>
          <a:xfrm>
            <a:off x="3298457" y="4140902"/>
            <a:ext cx="7569839" cy="1222134"/>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Условия: </a:t>
            </a:r>
          </a:p>
          <a:p>
            <a:pPr marL="285750" indent="-285750">
              <a:buFontTx/>
              <a:buChar char="-"/>
            </a:pPr>
            <a:r>
              <a:rPr lang="ru-RU" sz="1600" dirty="0">
                <a:solidFill>
                  <a:schemeClr val="tx1"/>
                </a:solidFill>
              </a:rPr>
              <a:t>контрактом предусмотрено взыскание штрафа через уменьшение суммы оплаты,</a:t>
            </a:r>
          </a:p>
          <a:p>
            <a:pPr marL="285750" indent="-285750">
              <a:buFontTx/>
              <a:buChar char="-"/>
            </a:pPr>
            <a:r>
              <a:rPr lang="ru-RU" sz="1600" dirty="0">
                <a:solidFill>
                  <a:schemeClr val="tx1"/>
                </a:solidFill>
              </a:rPr>
              <a:t>соответствующая «галочка» проставлена на карточке контракта,</a:t>
            </a:r>
          </a:p>
          <a:p>
            <a:pPr marL="285750" indent="-285750">
              <a:buFontTx/>
              <a:buChar char="-"/>
            </a:pPr>
            <a:r>
              <a:rPr lang="ru-RU" sz="1600" dirty="0">
                <a:solidFill>
                  <a:schemeClr val="tx1"/>
                </a:solidFill>
              </a:rPr>
              <a:t>первая версия контракта размещена после 02.04.2022</a:t>
            </a:r>
          </a:p>
        </p:txBody>
      </p:sp>
      <p:pic>
        <p:nvPicPr>
          <p:cNvPr id="16" name="Рисунок 15"/>
          <p:cNvPicPr>
            <a:picLocks noChangeAspect="1"/>
          </p:cNvPicPr>
          <p:nvPr/>
        </p:nvPicPr>
        <p:blipFill>
          <a:blip r:embed="rId4"/>
          <a:stretch>
            <a:fillRect/>
          </a:stretch>
        </p:blipFill>
        <p:spPr>
          <a:xfrm>
            <a:off x="3389615" y="5466479"/>
            <a:ext cx="7411735" cy="1065249"/>
          </a:xfrm>
          <a:prstGeom prst="rect">
            <a:avLst/>
          </a:prstGeom>
          <a:ln>
            <a:solidFill>
              <a:schemeClr val="accent5">
                <a:lumMod val="50000"/>
              </a:schemeClr>
            </a:solidFill>
          </a:ln>
        </p:spPr>
      </p:pic>
      <p:sp>
        <p:nvSpPr>
          <p:cNvPr id="17" name="Прямоугольник 16"/>
          <p:cNvSpPr/>
          <p:nvPr/>
        </p:nvSpPr>
        <p:spPr>
          <a:xfrm>
            <a:off x="3386408" y="5466479"/>
            <a:ext cx="7395512" cy="2910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069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Функционал ЕИС (вариант 1)</a:t>
            </a:r>
          </a:p>
        </p:txBody>
      </p:sp>
      <p:pic>
        <p:nvPicPr>
          <p:cNvPr id="3" name="Рисунок 2"/>
          <p:cNvPicPr>
            <a:picLocks noChangeAspect="1"/>
          </p:cNvPicPr>
          <p:nvPr/>
        </p:nvPicPr>
        <p:blipFill>
          <a:blip r:embed="rId4"/>
          <a:stretch>
            <a:fillRect/>
          </a:stretch>
        </p:blipFill>
        <p:spPr>
          <a:xfrm>
            <a:off x="372155" y="1066497"/>
            <a:ext cx="10925175" cy="4581525"/>
          </a:xfrm>
          <a:prstGeom prst="rect">
            <a:avLst/>
          </a:prstGeom>
        </p:spPr>
      </p:pic>
      <p:sp>
        <p:nvSpPr>
          <p:cNvPr id="6" name="Прямоугольник 5"/>
          <p:cNvSpPr/>
          <p:nvPr/>
        </p:nvSpPr>
        <p:spPr>
          <a:xfrm>
            <a:off x="4484914" y="1149531"/>
            <a:ext cx="3152503" cy="401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920446" y="1149531"/>
            <a:ext cx="2016035" cy="401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181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6003235" cy="1077218"/>
          </a:xfrm>
          <a:prstGeom prst="rect">
            <a:avLst/>
          </a:prstGeom>
          <a:noFill/>
        </p:spPr>
        <p:txBody>
          <a:bodyPr wrap="square" rtlCol="0">
            <a:spAutoFit/>
          </a:bodyPr>
          <a:lstStyle/>
          <a:p>
            <a:r>
              <a:rPr lang="ru-RU" sz="3200" b="1" dirty="0"/>
              <a:t>Динамика изменения закона о закупках в 2022 году</a:t>
            </a:r>
          </a:p>
        </p:txBody>
      </p:sp>
      <p:graphicFrame>
        <p:nvGraphicFramePr>
          <p:cNvPr id="3" name="Схема 2"/>
          <p:cNvGraphicFramePr/>
          <p:nvPr>
            <p:extLst>
              <p:ext uri="{D42A27DB-BD31-4B8C-83A1-F6EECF244321}">
                <p14:modId xmlns:p14="http://schemas.microsoft.com/office/powerpoint/2010/main" val="2868892744"/>
              </p:ext>
            </p:extLst>
          </p:nvPr>
        </p:nvGraphicFramePr>
        <p:xfrm>
          <a:off x="246569" y="989632"/>
          <a:ext cx="1122262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Скругленная прямоугольная выноска 3"/>
          <p:cNvSpPr/>
          <p:nvPr/>
        </p:nvSpPr>
        <p:spPr>
          <a:xfrm>
            <a:off x="1044973" y="5408023"/>
            <a:ext cx="160237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ФЗ от 30.12.2021 N476-ФЗ (новая ч. 70 ст. 112) </a:t>
            </a:r>
          </a:p>
        </p:txBody>
      </p:sp>
      <p:sp>
        <p:nvSpPr>
          <p:cNvPr id="9" name="Скругленная прямоугольная выноска 8"/>
          <p:cNvSpPr/>
          <p:nvPr/>
        </p:nvSpPr>
        <p:spPr>
          <a:xfrm>
            <a:off x="3248186" y="5408023"/>
            <a:ext cx="150211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ФЗ от </a:t>
            </a:r>
            <a:r>
              <a:rPr lang="en-US" sz="1200" dirty="0"/>
              <a:t>26.03.2022 N64-</a:t>
            </a:r>
            <a:r>
              <a:rPr lang="ru-RU" sz="1200" dirty="0"/>
              <a:t>ФЗ (новая ч. 71 ст. 112) </a:t>
            </a:r>
          </a:p>
        </p:txBody>
      </p:sp>
      <p:sp>
        <p:nvSpPr>
          <p:cNvPr id="11" name="Скругленная прямоугольная выноска 10"/>
          <p:cNvSpPr/>
          <p:nvPr/>
        </p:nvSpPr>
        <p:spPr>
          <a:xfrm>
            <a:off x="10328477" y="5408022"/>
            <a:ext cx="150211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ФЗ  от 14.07.2022 </a:t>
            </a:r>
            <a:r>
              <a:rPr lang="en-US" sz="1200" dirty="0"/>
              <a:t>N 272-</a:t>
            </a:r>
            <a:r>
              <a:rPr lang="ru-RU" sz="1200" dirty="0"/>
              <a:t>ФЗ (новый пункт 1.4 ч. 1 ст. 93) </a:t>
            </a:r>
          </a:p>
        </p:txBody>
      </p:sp>
    </p:spTree>
    <p:extLst>
      <p:ext uri="{BB962C8B-B14F-4D97-AF65-F5344CB8AC3E}">
        <p14:creationId xmlns:p14="http://schemas.microsoft.com/office/powerpoint/2010/main" val="41952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Функционал ЕИС (вариант 1)</a:t>
            </a:r>
          </a:p>
        </p:txBody>
      </p:sp>
      <p:pic>
        <p:nvPicPr>
          <p:cNvPr id="5" name="Рисунок 4"/>
          <p:cNvPicPr>
            <a:picLocks noChangeAspect="1"/>
          </p:cNvPicPr>
          <p:nvPr/>
        </p:nvPicPr>
        <p:blipFill>
          <a:blip r:embed="rId4"/>
          <a:stretch>
            <a:fillRect/>
          </a:stretch>
        </p:blipFill>
        <p:spPr>
          <a:xfrm>
            <a:off x="248477" y="1247775"/>
            <a:ext cx="11001375" cy="4362450"/>
          </a:xfrm>
          <a:prstGeom prst="rect">
            <a:avLst/>
          </a:prstGeom>
        </p:spPr>
      </p:pic>
    </p:spTree>
    <p:extLst>
      <p:ext uri="{BB962C8B-B14F-4D97-AF65-F5344CB8AC3E}">
        <p14:creationId xmlns:p14="http://schemas.microsoft.com/office/powerpoint/2010/main" val="30926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Функционал ЕИС (вариант 1)</a:t>
            </a:r>
          </a:p>
        </p:txBody>
      </p:sp>
      <p:pic>
        <p:nvPicPr>
          <p:cNvPr id="3" name="Рисунок 2"/>
          <p:cNvPicPr>
            <a:picLocks noChangeAspect="1"/>
          </p:cNvPicPr>
          <p:nvPr/>
        </p:nvPicPr>
        <p:blipFill>
          <a:blip r:embed="rId4"/>
          <a:stretch>
            <a:fillRect/>
          </a:stretch>
        </p:blipFill>
        <p:spPr>
          <a:xfrm>
            <a:off x="248477" y="1001248"/>
            <a:ext cx="9589633" cy="5628151"/>
          </a:xfrm>
          <a:prstGeom prst="rect">
            <a:avLst/>
          </a:prstGeom>
        </p:spPr>
      </p:pic>
    </p:spTree>
    <p:extLst>
      <p:ext uri="{BB962C8B-B14F-4D97-AF65-F5344CB8AC3E}">
        <p14:creationId xmlns:p14="http://schemas.microsoft.com/office/powerpoint/2010/main" val="844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Функционал ЕИС (вариант 2)</a:t>
            </a:r>
          </a:p>
        </p:txBody>
      </p:sp>
      <p:pic>
        <p:nvPicPr>
          <p:cNvPr id="4" name="Рисунок 3"/>
          <p:cNvPicPr>
            <a:picLocks noChangeAspect="1"/>
          </p:cNvPicPr>
          <p:nvPr/>
        </p:nvPicPr>
        <p:blipFill>
          <a:blip r:embed="rId4"/>
          <a:stretch>
            <a:fillRect/>
          </a:stretch>
        </p:blipFill>
        <p:spPr>
          <a:xfrm>
            <a:off x="248736" y="976706"/>
            <a:ext cx="6887175" cy="2646060"/>
          </a:xfrm>
          <a:prstGeom prst="rect">
            <a:avLst/>
          </a:prstGeom>
        </p:spPr>
      </p:pic>
      <p:pic>
        <p:nvPicPr>
          <p:cNvPr id="5" name="Рисунок 4"/>
          <p:cNvPicPr>
            <a:picLocks noChangeAspect="1"/>
          </p:cNvPicPr>
          <p:nvPr/>
        </p:nvPicPr>
        <p:blipFill>
          <a:blip r:embed="rId5"/>
          <a:stretch>
            <a:fillRect/>
          </a:stretch>
        </p:blipFill>
        <p:spPr>
          <a:xfrm>
            <a:off x="3927566" y="2730666"/>
            <a:ext cx="6918823" cy="4055216"/>
          </a:xfrm>
          <a:prstGeom prst="rect">
            <a:avLst/>
          </a:prstGeom>
        </p:spPr>
      </p:pic>
      <p:sp>
        <p:nvSpPr>
          <p:cNvPr id="6" name="Скругленный прямоугольник 5"/>
          <p:cNvSpPr/>
          <p:nvPr/>
        </p:nvSpPr>
        <p:spPr>
          <a:xfrm>
            <a:off x="248477" y="4101737"/>
            <a:ext cx="3443846" cy="2447109"/>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Важно!!!</a:t>
            </a:r>
          </a:p>
          <a:p>
            <a:pPr algn="ctr"/>
            <a:r>
              <a:rPr lang="ru-RU" dirty="0">
                <a:solidFill>
                  <a:schemeClr val="tx1"/>
                </a:solidFill>
              </a:rPr>
              <a:t>При планируемом списании сумм начисленных неустоек в установленных законом случаях рекомендуется не заполнять данную вкладку.</a:t>
            </a:r>
          </a:p>
          <a:p>
            <a:pPr algn="ctr"/>
            <a:endParaRPr lang="ru-RU" dirty="0"/>
          </a:p>
        </p:txBody>
      </p:sp>
    </p:spTree>
    <p:extLst>
      <p:ext uri="{BB962C8B-B14F-4D97-AF65-F5344CB8AC3E}">
        <p14:creationId xmlns:p14="http://schemas.microsoft.com/office/powerpoint/2010/main" val="4402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Риски (судебная практика)</a:t>
            </a:r>
          </a:p>
        </p:txBody>
      </p:sp>
      <p:sp>
        <p:nvSpPr>
          <p:cNvPr id="3" name="TextBox 2"/>
          <p:cNvSpPr txBox="1"/>
          <p:nvPr/>
        </p:nvSpPr>
        <p:spPr>
          <a:xfrm>
            <a:off x="248477" y="1066497"/>
            <a:ext cx="9897009" cy="4524315"/>
          </a:xfrm>
          <a:prstGeom prst="rect">
            <a:avLst/>
          </a:prstGeom>
          <a:noFill/>
        </p:spPr>
        <p:txBody>
          <a:bodyPr wrap="square" rtlCol="0">
            <a:spAutoFit/>
          </a:bodyPr>
          <a:lstStyle/>
          <a:p>
            <a:r>
              <a:rPr lang="ru-RU" sz="1600" b="1" dirty="0"/>
              <a:t>Суть дела: </a:t>
            </a:r>
            <a:r>
              <a:rPr lang="ru-RU" sz="1600" dirty="0"/>
              <a:t>Контрактом предусмотрено право Заказчика произвести оплату за вычетом соответствующего размера неустойки (штраф, пени), или удержать сумму неустойки (штраф, пени) из денежных средств, внесенных в качестве обеспечения исполнения Контракта. Обязательства Поставщиком были нарушены, что послужило основанием для начисления штрафа в размере 1% от цены контракта. Заказчик уведомил поставщика, что оплата за месяц будет произведена за вычетом штрафа. Поставщик с самим фактом начисления штрафа, как и с фактом оплаты за вычетом штрафа не согласился.</a:t>
            </a:r>
          </a:p>
          <a:p>
            <a:endParaRPr lang="ru-RU" sz="1600" dirty="0"/>
          </a:p>
          <a:p>
            <a:r>
              <a:rPr lang="ru-RU" sz="1600" b="1" dirty="0"/>
              <a:t>Суть решения: </a:t>
            </a:r>
            <a:r>
              <a:rPr lang="ru-RU" sz="1600" dirty="0"/>
              <a:t>Представленных Заказчиком доказательства оказалось недостаточно, чтобы доказать некачественно оказанные услуги и, следовательно, нет оснований для применения к Исполнителю ответственности в виде штрафа за ненадлежащее исполнение государственного контракта. При таких обстоятельствах, необоснованно удержанная из суммы оплаты сумма штрафа является неосновательным обогащением Заказчика. Довод ответчика об отсутствии на стороне учреждения неосновательного обогащения в связи с тем, что сумма удержанного штрафа не использовалась ответчиком для собственных нужд и возвращена в бюджет, судом не принимается. По решению суда взыскана сумма, удержанная заказчиком, и процент за пользование чужими денежными средствами</a:t>
            </a:r>
          </a:p>
          <a:p>
            <a:endParaRPr lang="ru-RU" sz="1600" dirty="0"/>
          </a:p>
          <a:p>
            <a:r>
              <a:rPr lang="ru-RU" sz="1600" b="1" dirty="0"/>
              <a:t>Реквизиты дела: </a:t>
            </a:r>
            <a:r>
              <a:rPr lang="ru-RU" sz="1600" dirty="0"/>
              <a:t>Решение АС Чукотского автономного округа, Дело № А80-162/2022 от 30.08.2022 г.</a:t>
            </a:r>
          </a:p>
        </p:txBody>
      </p:sp>
    </p:spTree>
    <p:extLst>
      <p:ext uri="{BB962C8B-B14F-4D97-AF65-F5344CB8AC3E}">
        <p14:creationId xmlns:p14="http://schemas.microsoft.com/office/powerpoint/2010/main" val="246589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Риски (судебная практика)</a:t>
            </a:r>
          </a:p>
        </p:txBody>
      </p:sp>
      <p:sp>
        <p:nvSpPr>
          <p:cNvPr id="3" name="TextBox 2"/>
          <p:cNvSpPr txBox="1"/>
          <p:nvPr/>
        </p:nvSpPr>
        <p:spPr>
          <a:xfrm>
            <a:off x="248477" y="1066497"/>
            <a:ext cx="9897009" cy="5016758"/>
          </a:xfrm>
          <a:prstGeom prst="rect">
            <a:avLst/>
          </a:prstGeom>
          <a:noFill/>
        </p:spPr>
        <p:txBody>
          <a:bodyPr wrap="square" rtlCol="0">
            <a:spAutoFit/>
          </a:bodyPr>
          <a:lstStyle/>
          <a:p>
            <a:r>
              <a:rPr lang="ru-RU" sz="1600" b="1" dirty="0"/>
              <a:t>Суть дела: </a:t>
            </a:r>
            <a:r>
              <a:rPr lang="ru-RU" sz="1600" dirty="0"/>
              <a:t>Контрактом предусмотрено право Заказчика произвести оплату за вычетом соответствующего размера неустойки (штраф, пени). Заказчик наложил штраф за некачественно выполненные работы, с чем Подрядчик не согласился. Потребовал возвратить сумму штрафа, а также процент за пользование чужими денежными средствами.</a:t>
            </a:r>
          </a:p>
          <a:p>
            <a:endParaRPr lang="ru-RU" sz="1600" dirty="0"/>
          </a:p>
          <a:p>
            <a:r>
              <a:rPr lang="ru-RU" sz="1600" b="1" dirty="0"/>
              <a:t>Суть решения: </a:t>
            </a:r>
            <a:r>
              <a:rPr lang="ru-RU" sz="1600" dirty="0"/>
              <a:t>суд первой признал правомерным начисление ответчиком штрафа за ненадлежащее исполнение обязательств по контракту. Однако, контракт исполнен в полном объеме (стороны согласились, что в выполнении части обязательств около 40 тр. нет необходимости, поэтому суд счет контракт исполненным). Суд также не считает значительным тот факт, что к контракту были</a:t>
            </a:r>
          </a:p>
          <a:p>
            <a:r>
              <a:rPr lang="ru-RU" sz="1600" dirty="0"/>
              <a:t> заключены дополнительные соглашения, так как причиной их заключения стали не вина подрядчика, а недоработки проектной документации. Сумма штрафа не превышает 5 % от цены контракта (с учетом изменений). В связи с вышеизложенным суд считает необходимым применить к спорным правоотношениям положения подпункта «а» пункта 3 Постановления Правительства РФ от 04.07.2018 № 783. Следовательно, у ответчика не было оснований для удержания суммы пени и штрафа из стоимости выполненных истцом работ, в связи с чем является обоснованным требование истца о взыскании с ответчика сумму задолженности, а также пени за просрочку оплаты по контракту (суд признал верным расчет пени подрядчика –принята 1/300 ключевой ставки от недоплаченной суммы на количество дней до вынесения решения суда).</a:t>
            </a:r>
          </a:p>
          <a:p>
            <a:endParaRPr lang="ru-RU" sz="1600" dirty="0"/>
          </a:p>
          <a:p>
            <a:r>
              <a:rPr lang="ru-RU" sz="1600" b="1" dirty="0"/>
              <a:t>Реквизиты дела: </a:t>
            </a:r>
            <a:r>
              <a:rPr lang="ru-RU" sz="1600" dirty="0"/>
              <a:t>7 ААС, Дело № № А45-34334/2021 от 28.06.2022 г.</a:t>
            </a:r>
          </a:p>
        </p:txBody>
      </p:sp>
    </p:spTree>
    <p:extLst>
      <p:ext uri="{BB962C8B-B14F-4D97-AF65-F5344CB8AC3E}">
        <p14:creationId xmlns:p14="http://schemas.microsoft.com/office/powerpoint/2010/main" val="15388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00038" y="4612728"/>
            <a:ext cx="8056656" cy="584775"/>
          </a:xfrm>
          <a:prstGeom prst="rect">
            <a:avLst/>
          </a:prstGeom>
          <a:noFill/>
        </p:spPr>
        <p:txBody>
          <a:bodyPr wrap="square">
            <a:spAutoFit/>
          </a:bodyPr>
          <a:lstStyle/>
          <a:p>
            <a:r>
              <a:rPr lang="ru-RU" sz="3200" b="1" dirty="0">
                <a:ea typeface="Roboto Lt" pitchFamily="2" charset="0"/>
                <a:cs typeface="Segoe UI" panose="020B0502040204020203" pitchFamily="34" charset="0"/>
              </a:rPr>
              <a:t>Блок 3</a:t>
            </a:r>
          </a:p>
        </p:txBody>
      </p:sp>
      <p:sp>
        <p:nvSpPr>
          <p:cNvPr id="14" name="TextBox 13">
            <a:extLst>
              <a:ext uri="{FF2B5EF4-FFF2-40B4-BE49-F238E27FC236}">
                <a16:creationId xmlns:a16="http://schemas.microsoft.com/office/drawing/2014/main" id="{114169D9-C57A-914A-B361-9B22FA124132}"/>
              </a:ext>
            </a:extLst>
          </p:cNvPr>
          <p:cNvSpPr txBox="1"/>
          <p:nvPr/>
        </p:nvSpPr>
        <p:spPr>
          <a:xfrm>
            <a:off x="284677" y="3191247"/>
            <a:ext cx="7756612" cy="523220"/>
          </a:xfrm>
          <a:prstGeom prst="rect">
            <a:avLst/>
          </a:prstGeom>
          <a:noFill/>
        </p:spPr>
        <p:txBody>
          <a:bodyPr wrap="square" rtlCol="0">
            <a:spAutoFit/>
          </a:bodyPr>
          <a:lstStyle/>
          <a:p>
            <a:r>
              <a:rPr lang="ru-RU" sz="2800" b="1" dirty="0">
                <a:latin typeface="Panton SemiBold"/>
              </a:rPr>
              <a:t>Иные изменения</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00038" y="4213685"/>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136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73735" y="3107117"/>
            <a:ext cx="7711492" cy="2585323"/>
          </a:xfrm>
          <a:prstGeom prst="rect">
            <a:avLst/>
          </a:prstGeom>
          <a:noFill/>
        </p:spPr>
        <p:txBody>
          <a:bodyPr wrap="square" rtlCol="0">
            <a:spAutoFit/>
          </a:bodyPr>
          <a:lstStyle/>
          <a:p>
            <a:pPr algn="ctr"/>
            <a:r>
              <a:rPr lang="ru-RU" dirty="0"/>
              <a:t>Иностранный агент не вправе принимать участие в закупках товаров, работ, услуг для обеспечения государственных и муниципальных нужд, в закупках товаров, работ, услуг в соответствии с Федеральным законом от 18 июля 2011 года N 223-ФЗ «О закупках товаров, работ, услуг отдельными видами юридических лиц», а также принимать участие в отборе исполнителей услуг в соответствии с Федеральным законом от 13 июля 2020 года N 189-ФЗ «О государственном (муниципальном) социальном заказе на оказание государственных (муниципальных) услуг в социальной сфере».</a:t>
            </a:r>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a:t>Новые требования к участникам</a:t>
            </a:r>
          </a:p>
        </p:txBody>
      </p:sp>
      <p:sp>
        <p:nvSpPr>
          <p:cNvPr id="6" name="Скругленный прямоугольник 5"/>
          <p:cNvSpPr/>
          <p:nvPr/>
        </p:nvSpPr>
        <p:spPr>
          <a:xfrm>
            <a:off x="273735" y="1008901"/>
            <a:ext cx="3917890" cy="1734299"/>
          </a:xfrm>
          <a:prstGeom prst="round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Федеральный закон от 14.07.2022 N 255-ФЗ</a:t>
            </a:r>
          </a:p>
          <a:p>
            <a:pPr algn="ctr"/>
            <a:r>
              <a:rPr lang="ru-RU" dirty="0"/>
              <a:t>«О контроле за деятельностью лиц, находящихся под иностранным влиянием»</a:t>
            </a:r>
          </a:p>
        </p:txBody>
      </p:sp>
      <p:sp>
        <p:nvSpPr>
          <p:cNvPr id="11" name="Скругленный прямоугольник 10"/>
          <p:cNvSpPr/>
          <p:nvPr/>
        </p:nvSpPr>
        <p:spPr>
          <a:xfrm>
            <a:off x="3985084" y="5999298"/>
            <a:ext cx="3917890" cy="579574"/>
          </a:xfrm>
          <a:prstGeom prst="round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«01» декабря 2022 года</a:t>
            </a:r>
          </a:p>
        </p:txBody>
      </p:sp>
    </p:spTree>
    <p:extLst>
      <p:ext uri="{BB962C8B-B14F-4D97-AF65-F5344CB8AC3E}">
        <p14:creationId xmlns:p14="http://schemas.microsoft.com/office/powerpoint/2010/main" val="18149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35879" y="3314460"/>
            <a:ext cx="7711492" cy="2554545"/>
          </a:xfrm>
          <a:prstGeom prst="rect">
            <a:avLst/>
          </a:prstGeom>
          <a:noFill/>
        </p:spPr>
        <p:txBody>
          <a:bodyPr wrap="square" rtlCol="0">
            <a:spAutoFit/>
          </a:bodyPr>
          <a:lstStyle/>
          <a:p>
            <a:r>
              <a:rPr lang="ru-RU" sz="1600" dirty="0"/>
              <a:t>а) изделия из бумаги бытового и санитарно-гигиенического назначения - туалетная бумага, полотенца бумажные, платки носовые бумажные, скатерти бумажные, салфетки разного назначения;</a:t>
            </a:r>
          </a:p>
          <a:p>
            <a:r>
              <a:rPr lang="ru-RU" sz="1600" dirty="0"/>
              <a:t>б) твердые поверхностные покрытия и элементы благоустройства - покрытия из переработанных материалов, тротуарная плитка, бордюры, ограждения;</a:t>
            </a:r>
          </a:p>
          <a:p>
            <a:r>
              <a:rPr lang="ru-RU" sz="1600" dirty="0"/>
              <a:t>в) мягкие покрытия - резиновая плитка, покрытия из резиновой крошки, мягкая кровля или иные гидроизоляционные материалы;</a:t>
            </a:r>
          </a:p>
          <a:p>
            <a:r>
              <a:rPr lang="ru-RU" sz="1600" dirty="0"/>
              <a:t>г) контейнеры и урны для мусора;</a:t>
            </a:r>
          </a:p>
          <a:p>
            <a:r>
              <a:rPr lang="ru-RU" sz="1600" dirty="0"/>
              <a:t>д) удобрения органические, </a:t>
            </a:r>
            <a:r>
              <a:rPr lang="ru-RU" sz="1600" dirty="0" err="1"/>
              <a:t>почвогрунт</a:t>
            </a:r>
            <a:r>
              <a:rPr lang="ru-RU" sz="1600" dirty="0"/>
              <a:t> и грунт, пригодный для технических целей.</a:t>
            </a:r>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a:t>Новые требования к товарам</a:t>
            </a:r>
          </a:p>
        </p:txBody>
      </p:sp>
      <p:sp>
        <p:nvSpPr>
          <p:cNvPr id="6" name="Скругленный прямоугольник 5"/>
          <p:cNvSpPr/>
          <p:nvPr/>
        </p:nvSpPr>
        <p:spPr>
          <a:xfrm>
            <a:off x="273735" y="1008901"/>
            <a:ext cx="6684414" cy="1333705"/>
          </a:xfrm>
          <a:prstGeom prst="round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Постановление Правительства РФ от 08.07.2022 N 1224</a:t>
            </a:r>
          </a:p>
          <a:p>
            <a:pPr algn="ctr"/>
            <a:r>
              <a:rPr lang="ru-RU" sz="1600" dirty="0"/>
              <a:t>«Об особенностях описания отдельных видов товаров, являющихся объектом закупки для обеспечения государственных и муниципальных нужд, при закупках которых предъявляются экологические требования»</a:t>
            </a:r>
          </a:p>
        </p:txBody>
      </p:sp>
      <p:sp>
        <p:nvSpPr>
          <p:cNvPr id="11" name="Скругленный прямоугольник 10"/>
          <p:cNvSpPr/>
          <p:nvPr/>
        </p:nvSpPr>
        <p:spPr>
          <a:xfrm>
            <a:off x="3040259" y="5869005"/>
            <a:ext cx="3917890" cy="579574"/>
          </a:xfrm>
          <a:prstGeom prst="round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«01» января 2023 года</a:t>
            </a:r>
          </a:p>
        </p:txBody>
      </p:sp>
      <p:sp>
        <p:nvSpPr>
          <p:cNvPr id="9" name="Скругленный прямоугольник 8"/>
          <p:cNvSpPr/>
          <p:nvPr/>
        </p:nvSpPr>
        <p:spPr>
          <a:xfrm>
            <a:off x="335878" y="2604593"/>
            <a:ext cx="6552601" cy="579574"/>
          </a:xfrm>
          <a:prstGeom prst="round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Экологические требования – это требования о доле вторичного сырья. Конкретных долей ПОКА нет</a:t>
            </a:r>
          </a:p>
        </p:txBody>
      </p:sp>
    </p:spTree>
    <p:extLst>
      <p:ext uri="{BB962C8B-B14F-4D97-AF65-F5344CB8AC3E}">
        <p14:creationId xmlns:p14="http://schemas.microsoft.com/office/powerpoint/2010/main" val="207886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692324" y="2875002"/>
            <a:ext cx="4110556" cy="1446550"/>
          </a:xfrm>
          <a:prstGeom prst="rect">
            <a:avLst/>
          </a:prstGeom>
          <a:noFill/>
        </p:spPr>
        <p:txBody>
          <a:bodyPr wrap="square" rtlCol="0">
            <a:spAutoFit/>
          </a:bodyPr>
          <a:lstStyle/>
          <a:p>
            <a:r>
              <a:rPr lang="ru-RU" sz="2200" dirty="0"/>
              <a:t>Спасибо за внимание!</a:t>
            </a:r>
          </a:p>
          <a:p>
            <a:endParaRPr lang="ru-RU" sz="2200" dirty="0"/>
          </a:p>
          <a:p>
            <a:endParaRPr lang="ru-RU" sz="2200" dirty="0"/>
          </a:p>
          <a:p>
            <a:endParaRPr lang="ru-RU" sz="2200" dirty="0"/>
          </a:p>
        </p:txBody>
      </p:sp>
    </p:spTree>
    <p:extLst>
      <p:ext uri="{BB962C8B-B14F-4D97-AF65-F5344CB8AC3E}">
        <p14:creationId xmlns:p14="http://schemas.microsoft.com/office/powerpoint/2010/main" val="7377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284393" y="3161211"/>
            <a:ext cx="6586670" cy="3693319"/>
          </a:xfrm>
          <a:prstGeom prst="rect">
            <a:avLst/>
          </a:prstGeom>
          <a:noFill/>
        </p:spPr>
        <p:txBody>
          <a:bodyPr wrap="square" rtlCol="0">
            <a:spAutoFit/>
          </a:bodyPr>
          <a:lstStyle/>
          <a:p>
            <a:r>
              <a:rPr lang="ru-RU" dirty="0"/>
              <a:t>Участник закупки - любое юридическое лицо независимо от его организационно-правовой формы, формы собственности, места нахождения и места происхождения капитала, за исключением юридического лица, </a:t>
            </a:r>
            <a:r>
              <a:rPr lang="ru-RU" b="1" dirty="0"/>
              <a:t>местом регистрации которого является государство или территория, включенные в утверждаемый в соответствии с пунктом 15 статьи 241 Бюджетного кодекса Российской Федерации перечень государств и территорий, используемых для промежуточного (офшорного) владения активами </a:t>
            </a:r>
            <a:r>
              <a:rPr lang="ru-RU" dirty="0"/>
              <a:t>в Российской Федерации (далее - офшорная компания), или любое физическое лицо, в том числе зарегистрированное в качестве индивидуального предпринимателя</a:t>
            </a:r>
          </a:p>
        </p:txBody>
      </p:sp>
      <p:sp>
        <p:nvSpPr>
          <p:cNvPr id="6" name="Прямоугольник 5"/>
          <p:cNvSpPr/>
          <p:nvPr/>
        </p:nvSpPr>
        <p:spPr>
          <a:xfrm>
            <a:off x="284393" y="1530109"/>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4 части 1 статьи 3</a:t>
            </a:r>
          </a:p>
        </p:txBody>
      </p:sp>
      <p:sp>
        <p:nvSpPr>
          <p:cNvPr id="12" name="Прямоугольник 11"/>
          <p:cNvSpPr/>
          <p:nvPr/>
        </p:nvSpPr>
        <p:spPr>
          <a:xfrm>
            <a:off x="793844" y="2226794"/>
            <a:ext cx="4075612" cy="696685"/>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Изменение термина «участник закупки»</a:t>
            </a:r>
          </a:p>
        </p:txBody>
      </p:sp>
      <p:sp>
        <p:nvSpPr>
          <p:cNvPr id="7" name="Прямоугольная выноска 6"/>
          <p:cNvSpPr/>
          <p:nvPr/>
        </p:nvSpPr>
        <p:spPr>
          <a:xfrm>
            <a:off x="6967825" y="2711874"/>
            <a:ext cx="3621798" cy="2194561"/>
          </a:xfrm>
          <a:prstGeom prst="wedgeRectCallout">
            <a:avLst>
              <a:gd name="adj1" fmla="val -48485"/>
              <a:gd name="adj2" fmla="val 69582"/>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Приказ Минфина России от 26.05.2022 N 83н</a:t>
            </a:r>
          </a:p>
          <a:p>
            <a:pPr algn="ctr"/>
            <a:r>
              <a:rPr lang="ru-RU" sz="1600" dirty="0"/>
              <a:t>«Об утверждении Перечня государств и территорий, используемых для промежуточного (офшорного) владения активами в Российской Федерации» (вступает в силу с 01.01.2023 г.)</a:t>
            </a:r>
          </a:p>
        </p:txBody>
      </p:sp>
    </p:spTree>
    <p:extLst>
      <p:ext uri="{BB962C8B-B14F-4D97-AF65-F5344CB8AC3E}">
        <p14:creationId xmlns:p14="http://schemas.microsoft.com/office/powerpoint/2010/main" val="6602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82067" y="3059775"/>
            <a:ext cx="6586670" cy="3693319"/>
          </a:xfrm>
          <a:prstGeom prst="rect">
            <a:avLst/>
          </a:prstGeom>
          <a:noFill/>
        </p:spPr>
        <p:txBody>
          <a:bodyPr wrap="square" rtlCol="0">
            <a:spAutoFit/>
          </a:bodyPr>
          <a:lstStyle/>
          <a:p>
            <a:r>
              <a:rPr lang="ru-RU" dirty="0"/>
              <a:t>Участники закупок, являющиеся иностранными лицами, вправе использовать для подписания информации и электронных документов, предусмотренных настоящим Федеральным законом, электронные подписи, созданные в соответствии с нормами права иностранного государства, международными стандартами и признанные в Российской Федерации. Фамилия и инициалы владельца квалифицированного сертификата ключа проверки электронной подписи, подписавшего предусмотренные настоящим Федеральным законом информацию и документы, подлежащие размещению в единой информационной системе, размещаются в единой информационной системе.</a:t>
            </a:r>
          </a:p>
        </p:txBody>
      </p:sp>
      <p:sp>
        <p:nvSpPr>
          <p:cNvPr id="6" name="Прямоугольник 5"/>
          <p:cNvSpPr/>
          <p:nvPr/>
        </p:nvSpPr>
        <p:spPr>
          <a:xfrm>
            <a:off x="284393" y="1530109"/>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2 статьи 5</a:t>
            </a:r>
          </a:p>
        </p:txBody>
      </p:sp>
      <p:sp>
        <p:nvSpPr>
          <p:cNvPr id="12" name="Прямоугольник 11"/>
          <p:cNvSpPr/>
          <p:nvPr/>
        </p:nvSpPr>
        <p:spPr>
          <a:xfrm>
            <a:off x="793844" y="2226794"/>
            <a:ext cx="5363116" cy="725412"/>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Изменение правил электронного документооборота для иностранных участников</a:t>
            </a:r>
          </a:p>
        </p:txBody>
      </p:sp>
      <p:sp>
        <p:nvSpPr>
          <p:cNvPr id="7" name="Прямоугольная выноска 6"/>
          <p:cNvSpPr/>
          <p:nvPr/>
        </p:nvSpPr>
        <p:spPr>
          <a:xfrm>
            <a:off x="6967825" y="2711874"/>
            <a:ext cx="3621798" cy="2194561"/>
          </a:xfrm>
          <a:prstGeom prst="wedgeRectCallout">
            <a:avLst>
              <a:gd name="adj1" fmla="val -48485"/>
              <a:gd name="adj2" fmla="val 69582"/>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Признание электронных подписей, созданных в соответствии с нормами иностранного права и международными стандартами -  в соответствии со статьей 7 Федерального закона №63-ФЗ «Об электронной подписи»</a:t>
            </a:r>
          </a:p>
        </p:txBody>
      </p:sp>
    </p:spTree>
    <p:extLst>
      <p:ext uri="{BB962C8B-B14F-4D97-AF65-F5344CB8AC3E}">
        <p14:creationId xmlns:p14="http://schemas.microsoft.com/office/powerpoint/2010/main" val="130404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82067" y="3059775"/>
            <a:ext cx="6586670" cy="3693319"/>
          </a:xfrm>
          <a:prstGeom prst="rect">
            <a:avLst/>
          </a:prstGeom>
          <a:noFill/>
        </p:spPr>
        <p:txBody>
          <a:bodyPr wrap="square" rtlCol="0">
            <a:spAutoFit/>
          </a:bodyPr>
          <a:lstStyle/>
          <a:p>
            <a:r>
              <a:rPr lang="ru-RU" dirty="0"/>
              <a:t>При предоставлении в соответствии с бюджетным законодательством Российской Федерации юридическим лицам субсидий, предусмотренных пунктами 8 и 8.1 статьи 78 и подпунктами 3 и 3.1 пункта 1 статьи БК РФ, на юридические лица, определенные указанными статьями, при осуществлении ими закупок, предусмотренных указанными статьями, распространяются положения настоящего Федерального закона, регулирующие отношения, указанные в пунктах 2 и 3 части 1 статьи 1 настоящего Федерального закона, </a:t>
            </a:r>
            <a:r>
              <a:rPr lang="ru-RU" strike="sngStrike" dirty="0"/>
              <a:t>в случае, если условиями предоставления таких субсидий предусмотрена передача объектов инфраструктуры в государственную (муниципальную) собственность</a:t>
            </a:r>
            <a:r>
              <a:rPr lang="ru-RU" dirty="0"/>
              <a:t>.</a:t>
            </a:r>
          </a:p>
        </p:txBody>
      </p:sp>
      <p:sp>
        <p:nvSpPr>
          <p:cNvPr id="6" name="Прямоугольник 5"/>
          <p:cNvSpPr/>
          <p:nvPr/>
        </p:nvSpPr>
        <p:spPr>
          <a:xfrm>
            <a:off x="284393" y="1530109"/>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4.1 статьи 15</a:t>
            </a:r>
          </a:p>
        </p:txBody>
      </p:sp>
      <p:sp>
        <p:nvSpPr>
          <p:cNvPr id="12" name="Прямоугольник 11"/>
          <p:cNvSpPr/>
          <p:nvPr/>
        </p:nvSpPr>
        <p:spPr>
          <a:xfrm>
            <a:off x="793844" y="2226794"/>
            <a:ext cx="5363116" cy="725412"/>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Изменение правил закупок для юр лиц, получающих субсидии</a:t>
            </a:r>
          </a:p>
        </p:txBody>
      </p:sp>
    </p:spTree>
    <p:extLst>
      <p:ext uri="{BB962C8B-B14F-4D97-AF65-F5344CB8AC3E}">
        <p14:creationId xmlns:p14="http://schemas.microsoft.com/office/powerpoint/2010/main" val="10417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82067" y="3429000"/>
            <a:ext cx="6586670" cy="2862322"/>
          </a:xfrm>
          <a:prstGeom prst="rect">
            <a:avLst/>
          </a:prstGeom>
          <a:noFill/>
        </p:spPr>
        <p:txBody>
          <a:bodyPr wrap="square" rtlCol="0">
            <a:spAutoFit/>
          </a:bodyPr>
          <a:lstStyle/>
          <a:p>
            <a:r>
              <a:rPr lang="ru-RU" dirty="0"/>
              <a:t>Контракт по результатам проведения совместного конкурса или аукциона заключается каждой стороной соглашения в порядке, предусмотренном настоящим Федеральным законом. </a:t>
            </a:r>
            <a:r>
              <a:rPr lang="ru-RU" b="1" dirty="0"/>
              <a:t>Если стороной соглашения является уполномоченный орган, осуществляющий исключительно полномочия на определение поставщиков (подрядчиков, исполнителей) для заказчика, контракт по результатам проведения совместного конкурса или аукциона заключается таким заказчиком.</a:t>
            </a:r>
          </a:p>
        </p:txBody>
      </p:sp>
      <p:sp>
        <p:nvSpPr>
          <p:cNvPr id="6" name="Прямоугольник 5"/>
          <p:cNvSpPr/>
          <p:nvPr/>
        </p:nvSpPr>
        <p:spPr>
          <a:xfrm>
            <a:off x="284393" y="1530109"/>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4 части 1 статьи 25</a:t>
            </a:r>
          </a:p>
        </p:txBody>
      </p:sp>
      <p:sp>
        <p:nvSpPr>
          <p:cNvPr id="12" name="Прямоугольник 11"/>
          <p:cNvSpPr/>
          <p:nvPr/>
        </p:nvSpPr>
        <p:spPr>
          <a:xfrm>
            <a:off x="793844" y="2226794"/>
            <a:ext cx="5363116" cy="725412"/>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Корректировка правил проведения совместных закупок</a:t>
            </a:r>
          </a:p>
        </p:txBody>
      </p:sp>
    </p:spTree>
    <p:extLst>
      <p:ext uri="{BB962C8B-B14F-4D97-AF65-F5344CB8AC3E}">
        <p14:creationId xmlns:p14="http://schemas.microsoft.com/office/powerpoint/2010/main" val="374217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7852402" cy="1077218"/>
          </a:xfrm>
          <a:prstGeom prst="rect">
            <a:avLst/>
          </a:prstGeom>
          <a:noFill/>
        </p:spPr>
        <p:txBody>
          <a:bodyPr wrap="square" rtlCol="0">
            <a:spAutoFit/>
          </a:bodyPr>
          <a:lstStyle/>
          <a:p>
            <a:r>
              <a:rPr lang="ru-RU" sz="3200" b="1" dirty="0"/>
              <a:t>Основные изменения, ожидающие Заказчиков в 2023 году</a:t>
            </a:r>
          </a:p>
        </p:txBody>
      </p:sp>
      <p:sp>
        <p:nvSpPr>
          <p:cNvPr id="5" name="TextBox 4"/>
          <p:cNvSpPr txBox="1"/>
          <p:nvPr/>
        </p:nvSpPr>
        <p:spPr>
          <a:xfrm>
            <a:off x="164648" y="3202576"/>
            <a:ext cx="11522253" cy="3323987"/>
          </a:xfrm>
          <a:prstGeom prst="rect">
            <a:avLst/>
          </a:prstGeom>
          <a:noFill/>
        </p:spPr>
        <p:txBody>
          <a:bodyPr wrap="square" rtlCol="0">
            <a:spAutoFit/>
          </a:bodyPr>
          <a:lstStyle/>
          <a:p>
            <a:r>
              <a:rPr lang="ru-RU" sz="1400" dirty="0"/>
              <a:t>Отсутствие обстоятельств, при которых должностное лицо заказчика (руководитель заказчика, член комиссии по осуществлению закупок, руководитель контрактной службы заказчика, контрактный управляющий), его супруг (супруга), близкий родственник по прямой восходящей или нисходящей линии (отец, мать, дедушка, бабушка, сын, дочь, внук, внучка), полнородный или </a:t>
            </a:r>
            <a:r>
              <a:rPr lang="ru-RU" sz="1400" dirty="0" err="1"/>
              <a:t>неполнородный</a:t>
            </a:r>
            <a:r>
              <a:rPr lang="ru-RU" sz="1400" dirty="0"/>
              <a:t> (имеющий общих с должностным лицом заказчика отца или мать) брат (сестра), лицо, усыновленное должностным лицом заказчика, либо усыновитель этого должностного лица заказчика является:</a:t>
            </a:r>
          </a:p>
          <a:p>
            <a:r>
              <a:rPr lang="ru-RU" sz="1400" dirty="0"/>
              <a:t>а) физическим лицом (в том числе зарегистрированным в качестве индивидуального предпринимателя), являющимся участником закупки;</a:t>
            </a:r>
          </a:p>
          <a:p>
            <a:r>
              <a:rPr lang="ru-RU" sz="1400" dirty="0"/>
              <a:t>б) руководителем, единоличным исполнительным органом, членом коллегиального исполнительного органа, учредителем, членом коллегиального органа унитарной организации, являющейся участником закупки;</a:t>
            </a:r>
          </a:p>
          <a:p>
            <a:r>
              <a:rPr lang="ru-RU" sz="1400" dirty="0"/>
              <a:t>в) единоличным исполнительным органом, членом коллегиального исполнительного органа, членом коллегиального органа управления, выгодоприобретателем корпоративного юридического лица, являющегося участником закупки. Выгодоприобретателем для целей настоящей статьи является физическое лицо, которое владеет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владеет напрямую или косвенно (через юридическое лицо или через несколько юридических лиц) долей, превышающей десять процентов в уставном (складочном) капитале хозяйственного товарищества или общества.</a:t>
            </a:r>
          </a:p>
        </p:txBody>
      </p:sp>
      <p:sp>
        <p:nvSpPr>
          <p:cNvPr id="6" name="Прямоугольник 5"/>
          <p:cNvSpPr/>
          <p:nvPr/>
        </p:nvSpPr>
        <p:spPr>
          <a:xfrm>
            <a:off x="246569" y="1434976"/>
            <a:ext cx="4075612" cy="696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9 части 1 статьи 31</a:t>
            </a:r>
          </a:p>
        </p:txBody>
      </p:sp>
      <p:sp>
        <p:nvSpPr>
          <p:cNvPr id="12" name="Прямоугольник 11"/>
          <p:cNvSpPr/>
          <p:nvPr/>
        </p:nvSpPr>
        <p:spPr>
          <a:xfrm>
            <a:off x="793844" y="2147377"/>
            <a:ext cx="5363116" cy="725412"/>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Изменение требований к участникам (вместо конфликта интересов)</a:t>
            </a:r>
          </a:p>
        </p:txBody>
      </p:sp>
    </p:spTree>
    <p:extLst>
      <p:ext uri="{BB962C8B-B14F-4D97-AF65-F5344CB8AC3E}">
        <p14:creationId xmlns:p14="http://schemas.microsoft.com/office/powerpoint/2010/main" val="103280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Другая 13">
      <a:dk1>
        <a:sysClr val="windowText" lastClr="000000"/>
      </a:dk1>
      <a:lt1>
        <a:sysClr val="window" lastClr="FFFFFF"/>
      </a:lt1>
      <a:dk2>
        <a:srgbClr val="1F497D"/>
      </a:dk2>
      <a:lt2>
        <a:srgbClr val="FFFFFF"/>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39321</TotalTime>
  <Words>5434</Words>
  <Application>Microsoft Office PowerPoint</Application>
  <PresentationFormat>Широкоэкранный</PresentationFormat>
  <Paragraphs>289</Paragraphs>
  <Slides>48</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48</vt:i4>
      </vt:variant>
    </vt:vector>
  </HeadingPairs>
  <TitlesOfParts>
    <vt:vector size="58" baseType="lpstr">
      <vt:lpstr>Arial</vt:lpstr>
      <vt:lpstr>Calibri</vt:lpstr>
      <vt:lpstr>Calibri (Основной текст)</vt:lpstr>
      <vt:lpstr>Panton</vt:lpstr>
      <vt:lpstr>Panton SemiBold</vt:lpstr>
      <vt:lpstr>Segoe UI</vt:lpstr>
      <vt:lpstr>Trebuchet MS</vt:lpstr>
      <vt:lpstr>Wingdings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Электронные процедуры по 223-ФЗ</dc:title>
  <dc:creator>Плотникова Ольга</dc:creator>
  <cp:lastModifiedBy>Замешаева Татьяна Сергеевна</cp:lastModifiedBy>
  <cp:revision>1134</cp:revision>
  <dcterms:created xsi:type="dcterms:W3CDTF">2017-12-15T07:32:58Z</dcterms:created>
  <dcterms:modified xsi:type="dcterms:W3CDTF">2022-10-13T07:58:12Z</dcterms:modified>
</cp:coreProperties>
</file>